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256" r:id="rId3"/>
    <p:sldId id="276" r:id="rId4"/>
    <p:sldId id="315" r:id="rId5"/>
    <p:sldId id="316" r:id="rId6"/>
    <p:sldId id="317" r:id="rId7"/>
    <p:sldId id="318" r:id="rId8"/>
    <p:sldId id="322" r:id="rId9"/>
    <p:sldId id="319" r:id="rId10"/>
    <p:sldId id="320" r:id="rId11"/>
    <p:sldId id="299" r:id="rId12"/>
    <p:sldId id="312" r:id="rId13"/>
    <p:sldId id="311" r:id="rId14"/>
    <p:sldId id="300" r:id="rId15"/>
    <p:sldId id="302" r:id="rId16"/>
    <p:sldId id="303" r:id="rId17"/>
    <p:sldId id="308" r:id="rId18"/>
    <p:sldId id="321" r:id="rId19"/>
    <p:sldId id="314" r:id="rId20"/>
    <p:sldId id="310"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p:cViewPr varScale="1">
        <p:scale>
          <a:sx n="97" d="100"/>
          <a:sy n="97" d="100"/>
        </p:scale>
        <p:origin x="-114" y="-22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0B188511-4B93-4A79-B357-34FD9CAF6291}" type="datetimeFigureOut">
              <a:rPr lang="en-US" smtClean="0"/>
              <a:pPr/>
              <a:t>8/1/2013</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C7AED98-28C7-4D2B-9C48-E09A91CEF183}" type="slidenum">
              <a:rPr lang="en-US" smtClean="0"/>
              <a:pPr/>
              <a:t>‹#›</a:t>
            </a:fld>
            <a:endParaRPr lang="en-US"/>
          </a:p>
        </p:txBody>
      </p:sp>
    </p:spTree>
    <p:extLst>
      <p:ext uri="{BB962C8B-B14F-4D97-AF65-F5344CB8AC3E}">
        <p14:creationId xmlns:p14="http://schemas.microsoft.com/office/powerpoint/2010/main" val="143253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5FFBD54-0209-4EBC-8CBE-08F212F7F572}" type="datetimeFigureOut">
              <a:rPr lang="en-US" smtClean="0"/>
              <a:pPr/>
              <a:t>8/1/2013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480F662-8996-4369-A478-EB700926A6E5}" type="slidenum">
              <a:rPr lang="en-US" smtClean="0"/>
              <a:pPr/>
              <a:t>‹#›</a:t>
            </a:fld>
            <a:endParaRPr lang="en-US"/>
          </a:p>
        </p:txBody>
      </p:sp>
    </p:spTree>
    <p:extLst>
      <p:ext uri="{BB962C8B-B14F-4D97-AF65-F5344CB8AC3E}">
        <p14:creationId xmlns:p14="http://schemas.microsoft.com/office/powerpoint/2010/main" val="218294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those</a:t>
            </a:r>
            <a:r>
              <a:rPr lang="en-US" baseline="0" dirty="0" smtClean="0"/>
              <a:t> who serve in our Archdiocese and how ADOM provides for their retirement. </a:t>
            </a:r>
          </a:p>
          <a:p>
            <a:r>
              <a:rPr lang="en-US" baseline="0" dirty="0" smtClean="0"/>
              <a:t>Which groups do not participate in the 403(B)? Anyone know why?</a:t>
            </a:r>
            <a:endParaRPr lang="en-US" dirty="0"/>
          </a:p>
        </p:txBody>
      </p:sp>
      <p:sp>
        <p:nvSpPr>
          <p:cNvPr id="4" name="Slide Number Placeholder 3"/>
          <p:cNvSpPr>
            <a:spLocks noGrp="1"/>
          </p:cNvSpPr>
          <p:nvPr>
            <p:ph type="sldNum" sz="quarter" idx="10"/>
          </p:nvPr>
        </p:nvSpPr>
        <p:spPr/>
        <p:txBody>
          <a:bodyPr/>
          <a:lstStyle/>
          <a:p>
            <a:pPr>
              <a:defRPr/>
            </a:pPr>
            <a:fld id="{49EA4AD3-87EA-4DF6-8CC8-6A6F3F9F1ED2}"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EA4AD3-87EA-4DF6-8CC8-6A6F3F9F1ED2}"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3CAB21-1395-4141-91B7-B6012F24BF17}"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CAB21-1395-4141-91B7-B6012F24BF17}" type="datetimeFigureOut">
              <a:rPr lang="en-US" smtClean="0"/>
              <a:pPr/>
              <a:t>8/1/2013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3CAB21-1395-4141-91B7-B6012F24BF17}" type="datetimeFigureOut">
              <a:rPr lang="en-US" smtClean="0"/>
              <a:pPr/>
              <a:t>8/1/2013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8/1/2013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8/1/2013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mailto:mpontillo@theadom.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r.myflorida.com/" TargetMode="External"/><Relationship Id="rId2" Type="http://schemas.openxmlformats.org/officeDocument/2006/relationships/hyperlink" Target="mailto:jmjames@tampabay.rr.com" TargetMode="Externa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adom.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hyperlink" Target="http://www.theadom.info/"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ato@theadom.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663" y="941696"/>
            <a:ext cx="8417256" cy="14700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Non-everyday tasks     of payroll</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17311" y="2585883"/>
            <a:ext cx="8635620" cy="2566219"/>
          </a:xfrm>
        </p:spPr>
        <p:txBody>
          <a:bodyPr>
            <a:normAutofit/>
          </a:bodyPr>
          <a:lstStyle/>
          <a:p>
            <a:pPr algn="l"/>
            <a:endParaRPr lang="en-US" sz="1600" smtClean="0">
              <a:solidFill>
                <a:schemeClr val="tx2">
                  <a:lumMod val="75000"/>
                </a:schemeClr>
              </a:solidFill>
              <a:latin typeface="+mj-lt"/>
            </a:endParaRPr>
          </a:p>
          <a:p>
            <a:pPr algn="l"/>
            <a:endParaRPr lang="en-US" sz="1600" dirty="0" smtClean="0">
              <a:solidFill>
                <a:schemeClr val="tx2">
                  <a:lumMod val="75000"/>
                </a:schemeClr>
              </a:solidFill>
              <a:latin typeface="+mj-lt"/>
            </a:endParaRPr>
          </a:p>
          <a:p>
            <a:pPr algn="l">
              <a:spcBef>
                <a:spcPts val="0"/>
              </a:spcBef>
            </a:pPr>
            <a:r>
              <a:rPr lang="en-US" sz="1600" dirty="0" smtClean="0">
                <a:solidFill>
                  <a:schemeClr val="tx2">
                    <a:lumMod val="75000"/>
                  </a:schemeClr>
                </a:solidFill>
                <a:latin typeface="+mj-lt"/>
              </a:rPr>
              <a:t>		      Presenter: Margie R. Pontillo</a:t>
            </a:r>
          </a:p>
          <a:p>
            <a:pPr algn="l">
              <a:spcBef>
                <a:spcPts val="0"/>
              </a:spcBef>
            </a:pPr>
            <a:r>
              <a:rPr lang="en-US" sz="1600" dirty="0" smtClean="0">
                <a:solidFill>
                  <a:schemeClr val="tx2">
                    <a:lumMod val="75000"/>
                  </a:schemeClr>
                </a:solidFill>
                <a:latin typeface="+mj-lt"/>
              </a:rPr>
              <a:t>		       Accounting Manager </a:t>
            </a:r>
          </a:p>
          <a:p>
            <a:pPr algn="l">
              <a:spcBef>
                <a:spcPts val="0"/>
              </a:spcBef>
            </a:pPr>
            <a:r>
              <a:rPr lang="en-US" sz="1600" dirty="0" smtClean="0">
                <a:solidFill>
                  <a:schemeClr val="tx2">
                    <a:lumMod val="75000"/>
                  </a:schemeClr>
                </a:solidFill>
                <a:latin typeface="+mj-lt"/>
              </a:rPr>
              <a:t>		       Archdiocese of Miami</a:t>
            </a:r>
          </a:p>
          <a:p>
            <a:pPr algn="l">
              <a:spcBef>
                <a:spcPts val="0"/>
              </a:spcBef>
            </a:pPr>
            <a:r>
              <a:rPr lang="en-US" sz="1600" dirty="0" smtClean="0">
                <a:solidFill>
                  <a:schemeClr val="tx2">
                    <a:lumMod val="75000"/>
                  </a:schemeClr>
                </a:solidFill>
                <a:latin typeface="+mj-lt"/>
              </a:rPr>
              <a:t>		       </a:t>
            </a:r>
            <a:r>
              <a:rPr lang="en-US" sz="1600" dirty="0" smtClean="0">
                <a:solidFill>
                  <a:schemeClr val="tx2">
                    <a:lumMod val="75000"/>
                  </a:schemeClr>
                </a:solidFill>
                <a:latin typeface="+mj-lt"/>
                <a:hlinkClick r:id="rId2"/>
              </a:rPr>
              <a:t>mpontillo@theadom.org</a:t>
            </a:r>
            <a:endParaRPr lang="en-US" sz="1600" dirty="0" smtClean="0">
              <a:solidFill>
                <a:schemeClr val="tx2">
                  <a:lumMod val="75000"/>
                </a:schemeClr>
              </a:solidFill>
              <a:latin typeface="+mj-lt"/>
            </a:endParaRPr>
          </a:p>
          <a:p>
            <a:pPr algn="l">
              <a:spcBef>
                <a:spcPts val="0"/>
              </a:spcBef>
            </a:pPr>
            <a:r>
              <a:rPr lang="en-US" sz="1600" dirty="0" smtClean="0">
                <a:solidFill>
                  <a:schemeClr val="tx2">
                    <a:lumMod val="75000"/>
                  </a:schemeClr>
                </a:solidFill>
                <a:latin typeface="+mj-lt"/>
              </a:rPr>
              <a:t>		      305-762-1281	</a:t>
            </a:r>
            <a:endParaRPr lang="en-US" sz="1600" dirty="0">
              <a:solidFill>
                <a:schemeClr val="tx2">
                  <a:lumMod val="75000"/>
                </a:schemeClr>
              </a:solidFill>
              <a:latin typeface="+mj-lt"/>
            </a:endParaRPr>
          </a:p>
        </p:txBody>
      </p:sp>
      <p:pic>
        <p:nvPicPr>
          <p:cNvPr id="6" name="Picture 5" descr="ADOM coat of arms no background.gif"/>
          <p:cNvPicPr>
            <a:picLocks noChangeAspect="1"/>
          </p:cNvPicPr>
          <p:nvPr/>
        </p:nvPicPr>
        <p:blipFill>
          <a:blip r:embed="rId3" cstate="print"/>
          <a:stretch>
            <a:fillRect/>
          </a:stretch>
        </p:blipFill>
        <p:spPr>
          <a:xfrm>
            <a:off x="478552" y="3116826"/>
            <a:ext cx="2000348" cy="29651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UCT-6 Filing</a:t>
            </a:r>
            <a:endParaRPr lang="en-US" dirty="0"/>
          </a:p>
        </p:txBody>
      </p:sp>
      <p:sp>
        <p:nvSpPr>
          <p:cNvPr id="3" name="Content Placeholder 2"/>
          <p:cNvSpPr>
            <a:spLocks noGrp="1"/>
          </p:cNvSpPr>
          <p:nvPr>
            <p:ph idx="1"/>
          </p:nvPr>
        </p:nvSpPr>
        <p:spPr>
          <a:xfrm>
            <a:off x="1200957" y="1563329"/>
            <a:ext cx="7485841" cy="4530878"/>
          </a:xfrm>
        </p:spPr>
        <p:txBody>
          <a:bodyPr>
            <a:normAutofit fontScale="25000" lnSpcReduction="20000"/>
          </a:bodyPr>
          <a:lstStyle/>
          <a:p>
            <a:pPr>
              <a:lnSpc>
                <a:spcPct val="120000"/>
              </a:lnSpc>
              <a:buNone/>
            </a:pPr>
            <a:r>
              <a:rPr lang="en-US" sz="9600" b="1" cap="small" dirty="0" smtClean="0">
                <a:solidFill>
                  <a:srgbClr val="0070C0"/>
                </a:solidFill>
              </a:rPr>
              <a:t>Unemployment Compensation Tax	</a:t>
            </a:r>
          </a:p>
          <a:p>
            <a:pPr>
              <a:lnSpc>
                <a:spcPct val="120000"/>
              </a:lnSpc>
              <a:buNone/>
            </a:pPr>
            <a:r>
              <a:rPr lang="en-US" sz="8800" dirty="0" smtClean="0"/>
              <a:t>Information you may need to know:</a:t>
            </a:r>
          </a:p>
          <a:p>
            <a:pPr>
              <a:lnSpc>
                <a:spcPct val="120000"/>
              </a:lnSpc>
            </a:pPr>
            <a:r>
              <a:rPr lang="en-US" sz="8800" dirty="0" smtClean="0"/>
              <a:t>Although the Archdiocese of Miami and its entities do not need to pay quarterly tax, we do need to file the UCT-6 report.</a:t>
            </a:r>
          </a:p>
          <a:p>
            <a:pPr>
              <a:lnSpc>
                <a:spcPct val="120000"/>
              </a:lnSpc>
            </a:pPr>
            <a:r>
              <a:rPr lang="en-US" sz="8800" dirty="0" smtClean="0"/>
              <a:t>All employees in the payroll need to be entered.</a:t>
            </a:r>
          </a:p>
          <a:p>
            <a:pPr>
              <a:lnSpc>
                <a:spcPct val="120000"/>
              </a:lnSpc>
            </a:pPr>
            <a:r>
              <a:rPr lang="en-US" sz="8800" b="1" u="sng" dirty="0" smtClean="0"/>
              <a:t>Priests should not be entered.</a:t>
            </a:r>
          </a:p>
          <a:p>
            <a:pPr>
              <a:lnSpc>
                <a:spcPct val="120000"/>
              </a:lnSpc>
            </a:pPr>
            <a:r>
              <a:rPr lang="en-US" sz="8800" dirty="0" smtClean="0"/>
              <a:t>Tax rate is .000</a:t>
            </a:r>
          </a:p>
          <a:p>
            <a:pPr>
              <a:lnSpc>
                <a:spcPct val="120000"/>
              </a:lnSpc>
            </a:pPr>
            <a:r>
              <a:rPr lang="en-US" sz="8800" dirty="0" smtClean="0"/>
              <a:t>“Signature” is your Signature, the person filing.</a:t>
            </a:r>
          </a:p>
          <a:p>
            <a:pPr>
              <a:lnSpc>
                <a:spcPct val="120000"/>
              </a:lnSpc>
            </a:pPr>
            <a:r>
              <a:rPr lang="en-US" sz="8800" dirty="0" smtClean="0"/>
              <a:t>After filing you’ll receive a page with a confirmation number. Print this page and e-mail it or fax it to Jennifer James @ James Chartered Inc.</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dirty="0" smtClean="0"/>
              <a:t>Uct-6 Filing</a:t>
            </a:r>
            <a:br>
              <a:rPr lang="en-US" dirty="0" smtClean="0"/>
            </a:br>
            <a:r>
              <a:rPr lang="en-US" sz="1600" dirty="0" smtClean="0"/>
              <a:t>Unemployment vs. UCT-6</a:t>
            </a:r>
            <a:endParaRPr lang="en-US" sz="1600" dirty="0"/>
          </a:p>
        </p:txBody>
      </p:sp>
      <p:sp>
        <p:nvSpPr>
          <p:cNvPr id="3" name="Content Placeholder 2"/>
          <p:cNvSpPr>
            <a:spLocks noGrp="1"/>
          </p:cNvSpPr>
          <p:nvPr>
            <p:ph idx="1"/>
          </p:nvPr>
        </p:nvSpPr>
        <p:spPr>
          <a:xfrm>
            <a:off x="1200958" y="1691148"/>
            <a:ext cx="7485841" cy="3773794"/>
          </a:xfrm>
        </p:spPr>
        <p:txBody>
          <a:bodyPr>
            <a:normAutofit fontScale="25000" lnSpcReduction="20000"/>
          </a:bodyPr>
          <a:lstStyle/>
          <a:p>
            <a:pPr>
              <a:lnSpc>
                <a:spcPct val="120000"/>
              </a:lnSpc>
              <a:buNone/>
            </a:pPr>
            <a:r>
              <a:rPr lang="en-US" sz="9600" dirty="0" smtClean="0"/>
              <a:t>	</a:t>
            </a:r>
            <a:r>
              <a:rPr lang="en-US" sz="9600" b="1" cap="small" dirty="0" smtClean="0">
                <a:solidFill>
                  <a:srgbClr val="0070C0"/>
                </a:solidFill>
              </a:rPr>
              <a:t>Who pays for what?</a:t>
            </a:r>
          </a:p>
          <a:p>
            <a:pPr>
              <a:lnSpc>
                <a:spcPct val="120000"/>
              </a:lnSpc>
              <a:buNone/>
            </a:pPr>
            <a:endParaRPr lang="en-US" sz="9600" b="1" cap="small" dirty="0" smtClean="0">
              <a:solidFill>
                <a:srgbClr val="0070C0"/>
              </a:solidFill>
            </a:endParaRPr>
          </a:p>
          <a:p>
            <a:pPr>
              <a:lnSpc>
                <a:spcPct val="120000"/>
              </a:lnSpc>
            </a:pPr>
            <a:r>
              <a:rPr lang="en-US" sz="9600" dirty="0" smtClean="0"/>
              <a:t>All late fees and penalties related to the late filing or not filing of the UCT-6 reports are the responsibility of the entity. </a:t>
            </a:r>
          </a:p>
          <a:p>
            <a:pPr>
              <a:lnSpc>
                <a:spcPct val="120000"/>
              </a:lnSpc>
            </a:pPr>
            <a:r>
              <a:rPr lang="en-US" sz="9600" dirty="0" smtClean="0"/>
              <a:t>All unemployment claims are paid by the pastoral center of the Archdiocese of Miami as they are part of your yearly Property and liability insurance.</a:t>
            </a:r>
          </a:p>
          <a:p>
            <a:pPr>
              <a:lnSpc>
                <a:spcPct val="120000"/>
              </a:lnSpc>
              <a:buNone/>
            </a:pPr>
            <a:endParaRPr lang="en-US" sz="9600" b="1" cap="small" dirty="0" smtClean="0">
              <a:solidFill>
                <a:srgbClr val="0070C0"/>
              </a:solidFill>
            </a:endParaRP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UCT- 6 and unemployment</a:t>
            </a:r>
            <a:endParaRPr lang="en-US" dirty="0"/>
          </a:p>
        </p:txBody>
      </p:sp>
      <p:sp>
        <p:nvSpPr>
          <p:cNvPr id="3" name="Content Placeholder 2"/>
          <p:cNvSpPr>
            <a:spLocks noGrp="1"/>
          </p:cNvSpPr>
          <p:nvPr>
            <p:ph idx="1"/>
          </p:nvPr>
        </p:nvSpPr>
        <p:spPr>
          <a:xfrm>
            <a:off x="1200957" y="1838632"/>
            <a:ext cx="7485841" cy="4530878"/>
          </a:xfrm>
        </p:spPr>
        <p:txBody>
          <a:bodyPr>
            <a:normAutofit fontScale="25000" lnSpcReduction="20000"/>
          </a:bodyPr>
          <a:lstStyle/>
          <a:p>
            <a:pPr>
              <a:lnSpc>
                <a:spcPct val="120000"/>
              </a:lnSpc>
              <a:buNone/>
            </a:pPr>
            <a:r>
              <a:rPr lang="en-US" sz="9600" b="1" cap="small" dirty="0" smtClean="0">
                <a:solidFill>
                  <a:srgbClr val="0070C0"/>
                </a:solidFill>
              </a:rPr>
              <a:t>Have a question, who to call?</a:t>
            </a:r>
          </a:p>
          <a:p>
            <a:pPr>
              <a:lnSpc>
                <a:spcPct val="120000"/>
              </a:lnSpc>
              <a:buNone/>
            </a:pPr>
            <a:r>
              <a:rPr lang="en-US" sz="9600" dirty="0" smtClean="0"/>
              <a:t>Jennifer James</a:t>
            </a:r>
          </a:p>
          <a:p>
            <a:pPr>
              <a:lnSpc>
                <a:spcPct val="120000"/>
              </a:lnSpc>
              <a:buNone/>
            </a:pPr>
            <a:r>
              <a:rPr lang="en-US" sz="9600" dirty="0" smtClean="0"/>
              <a:t>James Chartered, Inc.</a:t>
            </a:r>
          </a:p>
          <a:p>
            <a:pPr>
              <a:lnSpc>
                <a:spcPct val="120000"/>
              </a:lnSpc>
              <a:buNone/>
            </a:pPr>
            <a:r>
              <a:rPr lang="en-US" sz="9600" dirty="0" smtClean="0"/>
              <a:t>863-680-1372 Fax</a:t>
            </a:r>
          </a:p>
          <a:p>
            <a:pPr>
              <a:lnSpc>
                <a:spcPct val="120000"/>
              </a:lnSpc>
              <a:buNone/>
            </a:pPr>
            <a:r>
              <a:rPr lang="en-US" sz="9600" dirty="0" smtClean="0"/>
              <a:t>863-686-5993 Phone line</a:t>
            </a:r>
          </a:p>
          <a:p>
            <a:pPr>
              <a:lnSpc>
                <a:spcPct val="120000"/>
              </a:lnSpc>
              <a:buNone/>
            </a:pPr>
            <a:r>
              <a:rPr lang="en-US" sz="9600" dirty="0" smtClean="0">
                <a:hlinkClick r:id="rId2"/>
              </a:rPr>
              <a:t>jmjames@tampabay.rr.com</a:t>
            </a:r>
            <a:endParaRPr lang="en-US" sz="9600" dirty="0" smtClean="0"/>
          </a:p>
          <a:p>
            <a:pPr>
              <a:lnSpc>
                <a:spcPct val="120000"/>
              </a:lnSpc>
              <a:buNone/>
            </a:pPr>
            <a:endParaRPr lang="en-US" sz="9600" dirty="0" smtClean="0"/>
          </a:p>
          <a:p>
            <a:pPr>
              <a:lnSpc>
                <a:spcPct val="120000"/>
              </a:lnSpc>
              <a:buNone/>
            </a:pPr>
            <a:r>
              <a:rPr lang="en-US" sz="9600" b="1" cap="small" dirty="0" smtClean="0">
                <a:solidFill>
                  <a:srgbClr val="0070C0"/>
                </a:solidFill>
              </a:rPr>
              <a:t>Where do I go to file my UCT-6 report?</a:t>
            </a:r>
          </a:p>
          <a:p>
            <a:pPr>
              <a:buNone/>
            </a:pPr>
            <a:r>
              <a:rPr lang="en-US" sz="8000" dirty="0" smtClean="0">
                <a:hlinkClick r:id="rId3"/>
              </a:rPr>
              <a:t>http://dor.myflorida.com</a:t>
            </a:r>
            <a:endParaRPr lang="en-US" sz="8000" dirty="0" smtClean="0"/>
          </a:p>
          <a:p>
            <a:pPr>
              <a:buNone/>
            </a:pPr>
            <a:endParaRPr lang="en-US" sz="8000" dirty="0" smtClean="0"/>
          </a:p>
          <a:p>
            <a:pPr>
              <a:buNone/>
            </a:pPr>
            <a:endParaRPr lang="en-US" sz="8000" dirty="0" smtClean="0"/>
          </a:p>
        </p:txBody>
      </p:sp>
      <p:pic>
        <p:nvPicPr>
          <p:cNvPr id="4" name="Picture 3" descr="ADOM coat of arms no background.gif"/>
          <p:cNvPicPr>
            <a:picLocks noChangeAspect="1"/>
          </p:cNvPicPr>
          <p:nvPr/>
        </p:nvPicPr>
        <p:blipFill>
          <a:blip r:embed="rId4"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dirty="0" smtClean="0"/>
              <a:t>Priest Income</a:t>
            </a:r>
            <a:endParaRPr lang="en-US" dirty="0"/>
          </a:p>
        </p:txBody>
      </p:sp>
      <p:sp>
        <p:nvSpPr>
          <p:cNvPr id="3" name="Content Placeholder 2"/>
          <p:cNvSpPr>
            <a:spLocks noGrp="1"/>
          </p:cNvSpPr>
          <p:nvPr>
            <p:ph idx="1"/>
          </p:nvPr>
        </p:nvSpPr>
        <p:spPr>
          <a:xfrm>
            <a:off x="1200957" y="1417638"/>
            <a:ext cx="7485841" cy="4530878"/>
          </a:xfrm>
        </p:spPr>
        <p:txBody>
          <a:bodyPr>
            <a:normAutofit fontScale="25000" lnSpcReduction="20000"/>
          </a:bodyPr>
          <a:lstStyle/>
          <a:p>
            <a:pPr>
              <a:lnSpc>
                <a:spcPct val="120000"/>
              </a:lnSpc>
              <a:buNone/>
            </a:pPr>
            <a:r>
              <a:rPr lang="en-US" sz="9600" b="1" cap="small" dirty="0" smtClean="0">
                <a:solidFill>
                  <a:srgbClr val="0070C0"/>
                </a:solidFill>
              </a:rPr>
              <a:t>W-2 or 1099?</a:t>
            </a:r>
          </a:p>
          <a:p>
            <a:pPr>
              <a:lnSpc>
                <a:spcPct val="120000"/>
              </a:lnSpc>
            </a:pPr>
            <a:r>
              <a:rPr lang="en-US" sz="9600" dirty="0" smtClean="0"/>
              <a:t>All paid income issued to an priest assigned to your entity is to be reported on a w-2.</a:t>
            </a:r>
          </a:p>
          <a:p>
            <a:pPr>
              <a:lnSpc>
                <a:spcPct val="120000"/>
              </a:lnSpc>
            </a:pPr>
            <a:r>
              <a:rPr lang="en-US" sz="9600" dirty="0" smtClean="0"/>
              <a:t>All priests have to fill out a w-4 in order to be added to payroll</a:t>
            </a:r>
          </a:p>
          <a:p>
            <a:pPr>
              <a:lnSpc>
                <a:spcPct val="120000"/>
              </a:lnSpc>
            </a:pPr>
            <a:r>
              <a:rPr lang="en-US" sz="9600" dirty="0" smtClean="0"/>
              <a:t>Expense reimbursement can be processed though accounts payable and is not reported as income in the w-2 as long as receipts and documentation is provided to support the expense.</a:t>
            </a:r>
            <a:endParaRPr lang="en-US" sz="9200" dirty="0" smtClean="0"/>
          </a:p>
          <a:p>
            <a:pPr>
              <a:lnSpc>
                <a:spcPct val="120000"/>
              </a:lnSpc>
            </a:pPr>
            <a:r>
              <a:rPr lang="en-US" sz="9600" dirty="0" smtClean="0"/>
              <a:t>Visiting priests have to fill out a w-9 and must be issued a 1099 at the end of the year.</a:t>
            </a:r>
          </a:p>
          <a:p>
            <a:pPr>
              <a:lnSpc>
                <a:spcPct val="120000"/>
              </a:lnSpc>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dirty="0" smtClean="0"/>
              <a:t>Pension Plan </a:t>
            </a:r>
            <a:br>
              <a:rPr lang="en-US" dirty="0" smtClean="0"/>
            </a:br>
            <a:r>
              <a:rPr lang="en-US" sz="1600" dirty="0" smtClean="0"/>
              <a:t>Yearly Data request</a:t>
            </a:r>
            <a:endParaRPr lang="en-US" sz="1600"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Grp="1" noChangeAspect="1" noChangeArrowheads="1"/>
          </p:cNvPicPr>
          <p:nvPr>
            <p:ph idx="1"/>
          </p:nvPr>
        </p:nvPicPr>
        <p:blipFill>
          <a:blip r:embed="rId3" cstate="print"/>
          <a:srcRect/>
          <a:stretch>
            <a:fillRect/>
          </a:stretch>
        </p:blipFill>
        <p:spPr bwMode="auto">
          <a:xfrm>
            <a:off x="938127" y="1417638"/>
            <a:ext cx="7870723" cy="3234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dirty="0" smtClean="0"/>
              <a:t>Pension</a:t>
            </a:r>
            <a:br>
              <a:rPr lang="en-US" dirty="0" smtClean="0"/>
            </a:br>
            <a:r>
              <a:rPr lang="en-US" sz="1800" dirty="0" smtClean="0"/>
              <a:t>Yearly Data request form</a:t>
            </a:r>
            <a:endParaRPr lang="en-US" sz="1800" dirty="0"/>
          </a:p>
        </p:txBody>
      </p:sp>
      <p:sp>
        <p:nvSpPr>
          <p:cNvPr id="3" name="Content Placeholder 2"/>
          <p:cNvSpPr>
            <a:spLocks noGrp="1"/>
          </p:cNvSpPr>
          <p:nvPr>
            <p:ph idx="1"/>
          </p:nvPr>
        </p:nvSpPr>
        <p:spPr>
          <a:xfrm>
            <a:off x="1200957" y="1417638"/>
            <a:ext cx="7485841" cy="4530878"/>
          </a:xfrm>
        </p:spPr>
        <p:txBody>
          <a:bodyPr>
            <a:normAutofit fontScale="25000" lnSpcReduction="20000"/>
          </a:bodyPr>
          <a:lstStyle/>
          <a:p>
            <a:pPr>
              <a:lnSpc>
                <a:spcPct val="120000"/>
              </a:lnSpc>
              <a:buNone/>
            </a:pPr>
            <a:r>
              <a:rPr lang="en-US" sz="9600" b="1" cap="small" dirty="0" smtClean="0">
                <a:solidFill>
                  <a:srgbClr val="0070C0"/>
                </a:solidFill>
              </a:rPr>
              <a:t>What you must know:</a:t>
            </a:r>
          </a:p>
          <a:p>
            <a:pPr>
              <a:lnSpc>
                <a:spcPct val="120000"/>
              </a:lnSpc>
            </a:pPr>
            <a:r>
              <a:rPr lang="en-US" sz="9600" dirty="0" smtClean="0"/>
              <a:t>Data request forms are mandatory and they have to be submitted by the deadline stipulated by the pension plan.</a:t>
            </a:r>
          </a:p>
          <a:p>
            <a:pPr>
              <a:lnSpc>
                <a:spcPct val="120000"/>
              </a:lnSpc>
            </a:pPr>
            <a:r>
              <a:rPr lang="en-US" sz="9600" dirty="0" smtClean="0"/>
              <a:t>If box 1 of the employees w-2 form does not include their full remuneration, you have to include all pre-tax deductions into the other compensation column.</a:t>
            </a:r>
          </a:p>
          <a:p>
            <a:pPr>
              <a:lnSpc>
                <a:spcPct val="120000"/>
              </a:lnSpc>
            </a:pPr>
            <a:r>
              <a:rPr lang="en-US" sz="9600" dirty="0" smtClean="0"/>
              <a:t>Other compensation could be items such as:</a:t>
            </a:r>
          </a:p>
          <a:p>
            <a:pPr lvl="1">
              <a:lnSpc>
                <a:spcPct val="120000"/>
              </a:lnSpc>
            </a:pPr>
            <a:r>
              <a:rPr lang="en-US" sz="9200" dirty="0" smtClean="0"/>
              <a:t>403(b) pretax contributions</a:t>
            </a:r>
          </a:p>
          <a:p>
            <a:pPr lvl="1">
              <a:lnSpc>
                <a:spcPct val="120000"/>
              </a:lnSpc>
            </a:pPr>
            <a:r>
              <a:rPr lang="en-US" sz="9200" dirty="0" smtClean="0"/>
              <a:t>Health plan pre-tax contributions</a:t>
            </a:r>
          </a:p>
          <a:p>
            <a:pPr>
              <a:lnSpc>
                <a:spcPct val="120000"/>
              </a:lnSpc>
              <a:buNone/>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sz="3000" dirty="0" smtClean="0"/>
              <a:t>Are expense reimbursements taxable?</a:t>
            </a:r>
            <a:endParaRPr lang="en-US" sz="3000" dirty="0"/>
          </a:p>
        </p:txBody>
      </p:sp>
      <p:sp>
        <p:nvSpPr>
          <p:cNvPr id="3" name="Content Placeholder 2"/>
          <p:cNvSpPr>
            <a:spLocks noGrp="1"/>
          </p:cNvSpPr>
          <p:nvPr>
            <p:ph idx="1"/>
          </p:nvPr>
        </p:nvSpPr>
        <p:spPr>
          <a:xfrm>
            <a:off x="1200957" y="1417638"/>
            <a:ext cx="7628411" cy="5061820"/>
          </a:xfrm>
        </p:spPr>
        <p:txBody>
          <a:bodyPr>
            <a:normAutofit fontScale="25000" lnSpcReduction="20000"/>
          </a:bodyPr>
          <a:lstStyle/>
          <a:p>
            <a:pPr>
              <a:lnSpc>
                <a:spcPct val="120000"/>
              </a:lnSpc>
              <a:buNone/>
            </a:pPr>
            <a:endParaRPr lang="en-US" sz="9600" b="1" cap="small" dirty="0" smtClean="0">
              <a:solidFill>
                <a:srgbClr val="0070C0"/>
              </a:solidFill>
            </a:endParaRPr>
          </a:p>
          <a:p>
            <a:pPr>
              <a:lnSpc>
                <a:spcPct val="120000"/>
              </a:lnSpc>
              <a:buNone/>
            </a:pPr>
            <a:r>
              <a:rPr lang="en-US" sz="9600" b="1" cap="small" dirty="0" smtClean="0">
                <a:solidFill>
                  <a:srgbClr val="0070C0"/>
                </a:solidFill>
              </a:rPr>
              <a:t>NO – expense reimbursements are not taxable.</a:t>
            </a:r>
          </a:p>
          <a:p>
            <a:pPr>
              <a:lnSpc>
                <a:spcPct val="120000"/>
              </a:lnSpc>
            </a:pPr>
            <a:r>
              <a:rPr lang="en-US" sz="8800" dirty="0" smtClean="0"/>
              <a:t>Is mileage reimbursement taxable? – No</a:t>
            </a:r>
          </a:p>
          <a:p>
            <a:pPr>
              <a:lnSpc>
                <a:spcPct val="120000"/>
              </a:lnSpc>
            </a:pPr>
            <a:r>
              <a:rPr lang="en-US" sz="8800" dirty="0" smtClean="0"/>
              <a:t>Is a food expense reimbursement taxable? - No</a:t>
            </a:r>
            <a:endParaRPr lang="en-US" sz="8000" dirty="0" smtClean="0"/>
          </a:p>
          <a:p>
            <a:pPr>
              <a:lnSpc>
                <a:spcPct val="120000"/>
              </a:lnSpc>
            </a:pPr>
            <a:r>
              <a:rPr lang="en-US" sz="8800" dirty="0" smtClean="0"/>
              <a:t>Is office expenses reimbursements taxable? – No</a:t>
            </a:r>
          </a:p>
          <a:p>
            <a:pPr>
              <a:lnSpc>
                <a:spcPct val="120000"/>
              </a:lnSpc>
              <a:buNone/>
            </a:pPr>
            <a:endParaRPr lang="en-US" sz="8800" dirty="0" smtClean="0"/>
          </a:p>
          <a:p>
            <a:pPr>
              <a:lnSpc>
                <a:spcPct val="120000"/>
              </a:lnSpc>
              <a:buNone/>
            </a:pPr>
            <a:r>
              <a:rPr lang="en-US" sz="8800" dirty="0" smtClean="0"/>
              <a:t>	The key point here is that all these are reimbursements, so invoice and/or documentation has to be presented to support such expenses.  If there is no receipt and/or documentation it is to be reported as income.</a:t>
            </a:r>
          </a:p>
          <a:p>
            <a:pPr lvl="3">
              <a:lnSpc>
                <a:spcPct val="120000"/>
              </a:lnSpc>
            </a:pPr>
            <a:r>
              <a:rPr lang="en-US" sz="8400" dirty="0" smtClean="0"/>
              <a:t>Receipts 		Reimbursement</a:t>
            </a:r>
          </a:p>
          <a:p>
            <a:pPr lvl="3">
              <a:lnSpc>
                <a:spcPct val="120000"/>
              </a:lnSpc>
            </a:pPr>
            <a:r>
              <a:rPr lang="en-US" sz="8400" dirty="0" smtClean="0"/>
              <a:t>No Receipt 	     Income</a:t>
            </a:r>
          </a:p>
          <a:p>
            <a:pPr>
              <a:lnSpc>
                <a:spcPct val="120000"/>
              </a:lnSpc>
              <a:buNone/>
            </a:pPr>
            <a:r>
              <a:rPr lang="en-US" sz="9600" dirty="0" smtClean="0"/>
              <a:t> </a:t>
            </a:r>
          </a:p>
          <a:p>
            <a:pPr>
              <a:lnSpc>
                <a:spcPct val="120000"/>
              </a:lnSpc>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a:off x="3893574" y="5342407"/>
            <a:ext cx="855407" cy="252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83626" y="5746955"/>
            <a:ext cx="855407" cy="252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dirty="0" smtClean="0"/>
              <a:t> </a:t>
            </a:r>
            <a:endParaRPr lang="en-US" dirty="0"/>
          </a:p>
        </p:txBody>
      </p:sp>
      <p:sp>
        <p:nvSpPr>
          <p:cNvPr id="77845" name="TextBox 5"/>
          <p:cNvSpPr txBox="1">
            <a:spLocks noChangeArrowheads="1"/>
          </p:cNvSpPr>
          <p:nvPr/>
        </p:nvSpPr>
        <p:spPr bwMode="auto">
          <a:xfrm>
            <a:off x="1201737" y="1410346"/>
            <a:ext cx="7074357" cy="1815882"/>
          </a:xfrm>
          <a:prstGeom prst="rect">
            <a:avLst/>
          </a:prstGeom>
          <a:noFill/>
          <a:ln w="9525">
            <a:noFill/>
            <a:miter lim="800000"/>
            <a:headEnd/>
            <a:tailEnd/>
          </a:ln>
        </p:spPr>
        <p:txBody>
          <a:bodyPr wrap="square">
            <a:spAutoFit/>
          </a:bodyPr>
          <a:lstStyle/>
          <a:p>
            <a:pPr algn="ctr"/>
            <a:r>
              <a:rPr lang="en-US" sz="2000" dirty="0" smtClean="0"/>
              <a:t>This presentation will be posted at </a:t>
            </a:r>
            <a:r>
              <a:rPr lang="en-US" sz="2000" dirty="0" smtClean="0">
                <a:hlinkClick r:id="rId3"/>
              </a:rPr>
              <a:t>www.theadom.info</a:t>
            </a:r>
            <a:r>
              <a:rPr lang="en-US" sz="2000" dirty="0" smtClean="0"/>
              <a:t> </a:t>
            </a:r>
            <a:r>
              <a:rPr lang="en-US" sz="2000" dirty="0"/>
              <a:t>in </a:t>
            </a:r>
            <a:r>
              <a:rPr lang="en-US" sz="2000" dirty="0" smtClean="0"/>
              <a:t>the</a:t>
            </a:r>
          </a:p>
          <a:p>
            <a:endParaRPr lang="en-US" dirty="0" smtClean="0"/>
          </a:p>
          <a:p>
            <a:endParaRPr lang="en-US" dirty="0" smtClean="0"/>
          </a:p>
          <a:p>
            <a:endParaRPr lang="en-US" dirty="0" smtClean="0"/>
          </a:p>
          <a:p>
            <a:endParaRPr lang="en-US" dirty="0" smtClean="0"/>
          </a:p>
          <a:p>
            <a:pPr algn="ctr"/>
            <a:r>
              <a:rPr lang="en-US" sz="2000" dirty="0" smtClean="0"/>
              <a:t>Folder:  Human Resources / Training and Presentations </a:t>
            </a:r>
            <a:endParaRPr lang="en-US" sz="2000" dirty="0"/>
          </a:p>
        </p:txBody>
      </p:sp>
      <p:pic>
        <p:nvPicPr>
          <p:cNvPr id="77846" name="Picture 6" descr="small logo e-library.gif"/>
          <p:cNvPicPr>
            <a:picLocks noChangeAspect="1"/>
          </p:cNvPicPr>
          <p:nvPr/>
        </p:nvPicPr>
        <p:blipFill>
          <a:blip r:embed="rId4" cstate="print"/>
          <a:srcRect/>
          <a:stretch>
            <a:fillRect/>
          </a:stretch>
        </p:blipFill>
        <p:spPr bwMode="auto">
          <a:xfrm>
            <a:off x="3117273" y="1894399"/>
            <a:ext cx="2067791" cy="848801"/>
          </a:xfrm>
          <a:prstGeom prst="rect">
            <a:avLst/>
          </a:prstGeom>
          <a:noFill/>
          <a:ln w="9525">
            <a:noFill/>
            <a:miter lim="800000"/>
            <a:headEnd/>
            <a:tailEnd/>
          </a:ln>
        </p:spPr>
      </p:pic>
    </p:spTree>
    <p:extLst>
      <p:ext uri="{BB962C8B-B14F-4D97-AF65-F5344CB8AC3E}">
        <p14:creationId xmlns:p14="http://schemas.microsoft.com/office/powerpoint/2010/main" val="69069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0959" y="422787"/>
            <a:ext cx="4560744" cy="1202385"/>
          </a:xfrm>
          <a:prstGeom prst="rect">
            <a:avLst/>
          </a:prstGeom>
          <a:noFill/>
          <a:ln w="9525">
            <a:noFill/>
            <a:miter lim="800000"/>
            <a:headEnd/>
            <a:tailEnd/>
          </a:ln>
          <a:effectLst/>
        </p:spPr>
      </p:pic>
      <p:sp>
        <p:nvSpPr>
          <p:cNvPr id="6" name="Content Placeholder 5"/>
          <p:cNvSpPr>
            <a:spLocks noGrp="1"/>
          </p:cNvSpPr>
          <p:nvPr>
            <p:ph idx="1"/>
          </p:nvPr>
        </p:nvSpPr>
        <p:spPr/>
        <p:txBody>
          <a:bodyPr>
            <a:normAutofit fontScale="55000" lnSpcReduction="20000"/>
          </a:bodyPr>
          <a:lstStyle/>
          <a:p>
            <a:endParaRPr lang="en-US" dirty="0" smtClean="0"/>
          </a:p>
          <a:p>
            <a:r>
              <a:rPr lang="en-US" dirty="0" smtClean="0"/>
              <a:t>If you have not already seen the new site, you may wish to check out the now developing Archdiocesan extranet site, </a:t>
            </a:r>
            <a:r>
              <a:rPr lang="en-US" i="1" dirty="0" smtClean="0"/>
              <a:t>e-library.</a:t>
            </a:r>
            <a:endParaRPr lang="en-US" dirty="0" smtClean="0"/>
          </a:p>
          <a:p>
            <a:r>
              <a:rPr lang="en-US" dirty="0" smtClean="0"/>
              <a:t> </a:t>
            </a:r>
          </a:p>
          <a:p>
            <a:r>
              <a:rPr lang="en-US" u="sng" dirty="0" smtClean="0">
                <a:hlinkClick r:id="rId3"/>
              </a:rPr>
              <a:t>http://www.theadom.info/</a:t>
            </a:r>
            <a:r>
              <a:rPr lang="en-US" dirty="0" smtClean="0"/>
              <a:t>     </a:t>
            </a:r>
            <a:r>
              <a:rPr lang="en-US" b="1" dirty="0" smtClean="0"/>
              <a:t>User ID and password</a:t>
            </a:r>
            <a:r>
              <a:rPr lang="en-US" dirty="0" smtClean="0"/>
              <a:t> included in attached </a:t>
            </a:r>
            <a:r>
              <a:rPr lang="en-US" dirty="0" err="1" smtClean="0"/>
              <a:t>pdf</a:t>
            </a:r>
            <a:r>
              <a:rPr lang="en-US" dirty="0" smtClean="0"/>
              <a:t> document.  </a:t>
            </a:r>
          </a:p>
          <a:p>
            <a:r>
              <a:rPr lang="en-US" dirty="0" smtClean="0"/>
              <a:t> </a:t>
            </a:r>
          </a:p>
          <a:p>
            <a:r>
              <a:rPr lang="en-US" dirty="0" smtClean="0"/>
              <a:t>The site will serve as depository of the forms, policies, and other documents we need to make available to the parishes and schools as well as CHS, STU, CC or any other entities of the Archdiocese.  Just now developing but enough here to give you an idea how it operates.  Several folks will be responsible for posting and maintaining current documents.  I am hopeful this will reduce duplication, use of home-made forms (wishful thinking?), out of date forms, etc. and make readily available policies and manuals that are useful for the parishes.  It will take a while to get folks to use the e-library but at least this will get us started.  Some of the handouts at the employee conference on Aug 8 will be distributed via the web and it will be shown to the new pastors on the 22</a:t>
            </a:r>
            <a:r>
              <a:rPr lang="en-US" baseline="30000" dirty="0" smtClean="0"/>
              <a:t>nd</a:t>
            </a:r>
            <a:r>
              <a:rPr lang="en-US" dirty="0" smtClean="0"/>
              <a:t> at the workshop and then formally rolled out to all after that.</a:t>
            </a:r>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Frequently-Asked-questions</a:t>
            </a:r>
            <a:endParaRPr lang="en-US" dirty="0"/>
          </a:p>
        </p:txBody>
      </p:sp>
      <p:sp>
        <p:nvSpPr>
          <p:cNvPr id="3" name="Content Placeholder 2"/>
          <p:cNvSpPr>
            <a:spLocks noGrp="1"/>
          </p:cNvSpPr>
          <p:nvPr>
            <p:ph idx="1"/>
          </p:nvPr>
        </p:nvSpPr>
        <p:spPr>
          <a:xfrm>
            <a:off x="592429" y="2290916"/>
            <a:ext cx="8094370" cy="3282181"/>
          </a:xfrm>
        </p:spPr>
        <p:txBody>
          <a:bodyPr>
            <a:normAutofit/>
          </a:bodyPr>
          <a:lstStyle/>
          <a:p>
            <a:pPr algn="ctr">
              <a:lnSpc>
                <a:spcPct val="120000"/>
              </a:lnSpc>
              <a:buNone/>
            </a:pPr>
            <a:r>
              <a:rPr lang="en-US" sz="8800" cap="small" dirty="0" smtClean="0">
                <a:latin typeface="Goudy Old Style" pitchFamily="18" charset="0"/>
              </a:rPr>
              <a:t>Questions?</a:t>
            </a:r>
            <a:endParaRPr lang="en-US" sz="8800" dirty="0" smtClean="0">
              <a:latin typeface="Goudy Old Style" pitchFamily="18" charset="0"/>
            </a:endParaRPr>
          </a:p>
          <a:p>
            <a:pPr>
              <a:lnSpc>
                <a:spcPct val="120000"/>
              </a:lnSpc>
              <a:buNone/>
            </a:pPr>
            <a:endParaRPr lang="en-US" sz="8000" dirty="0" smtClean="0"/>
          </a:p>
          <a:p>
            <a:pPr>
              <a:lnSpc>
                <a:spcPct val="120000"/>
              </a:lnSpc>
              <a:buNone/>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Goals of this class</a:t>
            </a:r>
            <a:endParaRPr lang="en-US" dirty="0"/>
          </a:p>
        </p:txBody>
      </p:sp>
      <p:sp>
        <p:nvSpPr>
          <p:cNvPr id="3" name="Content Placeholder 2"/>
          <p:cNvSpPr>
            <a:spLocks noGrp="1"/>
          </p:cNvSpPr>
          <p:nvPr>
            <p:ph idx="1"/>
          </p:nvPr>
        </p:nvSpPr>
        <p:spPr>
          <a:xfrm>
            <a:off x="1200957" y="1417638"/>
            <a:ext cx="7485841" cy="4530878"/>
          </a:xfrm>
        </p:spPr>
        <p:txBody>
          <a:bodyPr>
            <a:normAutofit/>
          </a:bodyPr>
          <a:lstStyle/>
          <a:p>
            <a:pPr>
              <a:buNone/>
            </a:pPr>
            <a:r>
              <a:rPr lang="en-US" sz="2000" dirty="0" smtClean="0"/>
              <a:t>	</a:t>
            </a:r>
          </a:p>
          <a:p>
            <a:pPr>
              <a:buNone/>
            </a:pPr>
            <a:r>
              <a:rPr lang="en-US" sz="2000" dirty="0" smtClean="0"/>
              <a:t>	This class is intended to be a refresher for bookkeepers and administrators on payroll issues that you do not have to deal with on an everyday basis, but that are an important part of your payroll function. </a:t>
            </a:r>
          </a:p>
          <a:p>
            <a:pPr>
              <a:buNone/>
            </a:pPr>
            <a:endParaRPr lang="en-US" sz="2000" dirty="0" smtClean="0"/>
          </a:p>
          <a:p>
            <a:pPr>
              <a:buNone/>
            </a:pPr>
            <a:r>
              <a:rPr lang="en-US" sz="2000" dirty="0" smtClean="0"/>
              <a:t>	We will cover the following subjects:</a:t>
            </a:r>
          </a:p>
          <a:p>
            <a:pPr lvl="2">
              <a:buFont typeface="Wingdings" pitchFamily="2" charset="2"/>
              <a:buChar char="§"/>
            </a:pPr>
            <a:r>
              <a:rPr lang="en-US" sz="1600" dirty="0" smtClean="0"/>
              <a:t>Tax Exemption Certificates</a:t>
            </a:r>
          </a:p>
          <a:p>
            <a:pPr lvl="2">
              <a:buFont typeface="Wingdings" pitchFamily="2" charset="2"/>
              <a:buChar char="§"/>
            </a:pPr>
            <a:r>
              <a:rPr lang="en-US" sz="1600" dirty="0"/>
              <a:t>Priest: Pension payment and 403b </a:t>
            </a:r>
            <a:r>
              <a:rPr lang="en-US" sz="1600" dirty="0" smtClean="0"/>
              <a:t>participation</a:t>
            </a:r>
            <a:endParaRPr lang="en-US" sz="1600" dirty="0" smtClean="0"/>
          </a:p>
          <a:p>
            <a:pPr lvl="2">
              <a:buFont typeface="Wingdings" pitchFamily="2" charset="2"/>
              <a:buChar char="§"/>
            </a:pPr>
            <a:r>
              <a:rPr lang="en-US" sz="1600" dirty="0" smtClean="0"/>
              <a:t>UCT-6 Filing when and who must file it</a:t>
            </a:r>
          </a:p>
          <a:p>
            <a:pPr lvl="2">
              <a:buFont typeface="Wingdings" pitchFamily="2" charset="2"/>
              <a:buChar char="§"/>
            </a:pPr>
            <a:r>
              <a:rPr lang="en-US" sz="1600" dirty="0" smtClean="0"/>
              <a:t>Priest Income, 1099 or W-2</a:t>
            </a:r>
            <a:r>
              <a:rPr lang="en-US" sz="1600" dirty="0" smtClean="0"/>
              <a:t>? Expense reimbursements taxable?</a:t>
            </a:r>
            <a:endParaRPr lang="en-US" sz="1600" dirty="0" smtClean="0"/>
          </a:p>
          <a:p>
            <a:pPr lvl="2">
              <a:buFont typeface="Wingdings" pitchFamily="2" charset="2"/>
              <a:buChar char="§"/>
            </a:pPr>
            <a:r>
              <a:rPr lang="en-US" sz="1600" dirty="0" smtClean="0"/>
              <a:t>Pension </a:t>
            </a:r>
            <a:r>
              <a:rPr lang="en-US" sz="1600" dirty="0" smtClean="0"/>
              <a:t>Plan yearly Data request: Are you doing it right?</a:t>
            </a:r>
          </a:p>
          <a:p>
            <a:pPr>
              <a:buNone/>
            </a:pPr>
            <a:r>
              <a:rPr lang="en-US" sz="2000" dirty="0" smtClean="0"/>
              <a:t>		</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Exemption Certificates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What you need to know:</a:t>
            </a:r>
          </a:p>
          <a:p>
            <a:pPr lvl="1"/>
            <a:r>
              <a:rPr lang="en-US" dirty="0" smtClean="0"/>
              <a:t>The Pastoral center process the application of all tax exemption certificate for all Archdiocese of Miami Schools and Parishes.</a:t>
            </a:r>
          </a:p>
          <a:p>
            <a:pPr lvl="1"/>
            <a:r>
              <a:rPr lang="en-US" dirty="0" smtClean="0"/>
              <a:t>The State office sends all correspondence directly to the address of the entity.</a:t>
            </a:r>
          </a:p>
          <a:p>
            <a:pPr lvl="1"/>
            <a:r>
              <a:rPr lang="en-US" dirty="0" smtClean="0"/>
              <a:t>Application for renewal can be submitted to the state 3 month before it expires.  </a:t>
            </a:r>
          </a:p>
          <a:p>
            <a:pPr lvl="1"/>
            <a:r>
              <a:rPr lang="en-US" dirty="0" smtClean="0"/>
              <a:t>The application gets sent to the entity directly.</a:t>
            </a:r>
          </a:p>
          <a:p>
            <a:pPr lvl="1"/>
            <a:r>
              <a:rPr lang="en-US" dirty="0" smtClean="0"/>
              <a:t>The Finance office can provide you with a copy of the application (</a:t>
            </a:r>
            <a:r>
              <a:rPr lang="en-US" dirty="0" smtClean="0">
                <a:hlinkClick r:id="rId2"/>
              </a:rPr>
              <a:t>mato@theadom.org</a:t>
            </a:r>
            <a:r>
              <a:rPr lang="en-US" dirty="0" smtClean="0"/>
              <a:t>)</a:t>
            </a:r>
          </a:p>
          <a:p>
            <a:pPr lvl="1"/>
            <a:r>
              <a:rPr lang="en-US" dirty="0" smtClean="0"/>
              <a:t>You only have to submit to the pastoral center is a copy of the old certificate and a signed application.</a:t>
            </a:r>
          </a:p>
          <a:p>
            <a:pPr lvl="1"/>
            <a:r>
              <a:rPr lang="en-US" dirty="0" smtClean="0"/>
              <a:t>Parishes have to apply for Religious Physical Place of Worship</a:t>
            </a:r>
          </a:p>
          <a:p>
            <a:pPr lvl="1"/>
            <a:r>
              <a:rPr lang="en-US" dirty="0" smtClean="0"/>
              <a:t>Schools Apply for School college or University</a:t>
            </a:r>
            <a:endParaRPr lang="en-US" dirty="0"/>
          </a:p>
        </p:txBody>
      </p:sp>
    </p:spTree>
    <p:extLst>
      <p:ext uri="{BB962C8B-B14F-4D97-AF65-F5344CB8AC3E}">
        <p14:creationId xmlns:p14="http://schemas.microsoft.com/office/powerpoint/2010/main" val="220950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99" y="0"/>
            <a:ext cx="76048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31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60" y="1189704"/>
            <a:ext cx="8833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3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Retirement benefits by employee classification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026044"/>
              </p:ext>
            </p:extLst>
          </p:nvPr>
        </p:nvGraphicFramePr>
        <p:xfrm>
          <a:off x="1201738" y="1417638"/>
          <a:ext cx="7485063" cy="5188465"/>
        </p:xfrm>
        <a:graphic>
          <a:graphicData uri="http://schemas.openxmlformats.org/drawingml/2006/table">
            <a:tbl>
              <a:tblPr firstRow="1" bandRow="1">
                <a:tableStyleId>{5C22544A-7EE6-4342-B048-85BDC9FD1C3A}</a:tableStyleId>
              </a:tblPr>
              <a:tblGrid>
                <a:gridCol w="1680947"/>
                <a:gridCol w="1379349"/>
                <a:gridCol w="4424767"/>
              </a:tblGrid>
              <a:tr h="451433">
                <a:tc>
                  <a:txBody>
                    <a:bodyPr/>
                    <a:lstStyle/>
                    <a:p>
                      <a:pPr algn="ctr" fontAlgn="b"/>
                      <a:r>
                        <a:rPr lang="en-US" sz="1400" b="0" i="0" u="none" strike="noStrike" dirty="0" smtClean="0">
                          <a:solidFill>
                            <a:srgbClr val="000000"/>
                          </a:solidFill>
                          <a:latin typeface="Calibri"/>
                        </a:rPr>
                        <a:t>Classifications </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a:solidFill>
                            <a:srgbClr val="000000"/>
                          </a:solidFill>
                          <a:latin typeface="Calibri"/>
                        </a:rPr>
                        <a:t>Plan</a:t>
                      </a:r>
                    </a:p>
                  </a:txBody>
                  <a:tcPr marL="9525" marR="9525" marT="9525" marB="0" anchor="b"/>
                </a:tc>
                <a:tc>
                  <a:txBody>
                    <a:bodyPr/>
                    <a:lstStyle/>
                    <a:p>
                      <a:pPr algn="ctr" fontAlgn="b"/>
                      <a:r>
                        <a:rPr lang="en-US" sz="1400" b="0" i="0" u="none" strike="noStrike">
                          <a:solidFill>
                            <a:srgbClr val="000000"/>
                          </a:solidFill>
                          <a:latin typeface="Calibri"/>
                        </a:rPr>
                        <a:t>Description</a:t>
                      </a:r>
                    </a:p>
                  </a:txBody>
                  <a:tcPr marL="9525" marR="9525" marT="9525" marB="0" anchor="b"/>
                </a:tc>
              </a:tr>
              <a:tr h="451433">
                <a:tc>
                  <a:txBody>
                    <a:bodyPr/>
                    <a:lstStyle/>
                    <a:p>
                      <a:pPr algn="l" fontAlgn="b"/>
                      <a:r>
                        <a:rPr lang="en-US" sz="1400" b="1" i="0" u="none" strike="noStrike" dirty="0">
                          <a:solidFill>
                            <a:srgbClr val="000000"/>
                          </a:solidFill>
                          <a:latin typeface="Calibri"/>
                        </a:rPr>
                        <a:t>Laity</a:t>
                      </a:r>
                    </a:p>
                  </a:txBody>
                  <a:tcPr marL="9525" marR="9525" marT="9525" marB="0" anchor="ctr"/>
                </a:tc>
                <a:tc>
                  <a:txBody>
                    <a:bodyPr/>
                    <a:lstStyle/>
                    <a:p>
                      <a:pPr algn="l" fontAlgn="b"/>
                      <a:r>
                        <a:rPr lang="en-US" sz="1400" b="0" i="0" u="none" strike="noStrike" dirty="0">
                          <a:solidFill>
                            <a:srgbClr val="000000"/>
                          </a:solidFill>
                          <a:latin typeface="Calibri"/>
                        </a:rPr>
                        <a:t>-Cash Balance</a:t>
                      </a:r>
                    </a:p>
                  </a:txBody>
                  <a:tcPr marL="9525" marR="9525" marT="9525" marB="0" anchor="ctr"/>
                </a:tc>
                <a:tc>
                  <a:txBody>
                    <a:bodyPr/>
                    <a:lstStyle/>
                    <a:p>
                      <a:pPr algn="l" fontAlgn="b"/>
                      <a:r>
                        <a:rPr lang="en-US" sz="1400" b="0" i="0" u="none" strike="noStrike">
                          <a:solidFill>
                            <a:srgbClr val="000000"/>
                          </a:solidFill>
                          <a:latin typeface="Calibri"/>
                        </a:rPr>
                        <a:t>-Invoice will come monthly from Gabriel Roeder and Smith</a:t>
                      </a:r>
                    </a:p>
                  </a:txBody>
                  <a:tcPr marL="9525" marR="9525" marT="9525" marB="0" anchor="ctr"/>
                </a:tc>
              </a:tr>
              <a:tr h="451433">
                <a:tc>
                  <a:txBody>
                    <a:bodyPr/>
                    <a:lstStyle/>
                    <a:p>
                      <a:pPr algn="l" fontAlgn="b"/>
                      <a:r>
                        <a:rPr lang="en-US" sz="1400" b="0" i="0" u="none" strike="noStrike" dirty="0">
                          <a:solidFill>
                            <a:srgbClr val="000000"/>
                          </a:solidFill>
                          <a:latin typeface="Calibri"/>
                        </a:rPr>
                        <a:t> </a:t>
                      </a:r>
                    </a:p>
                  </a:txBody>
                  <a:tcPr marL="9525" marR="9525" marT="9525" marB="0" anchor="ctr"/>
                </a:tc>
                <a:tc>
                  <a:txBody>
                    <a:bodyPr/>
                    <a:lstStyle/>
                    <a:p>
                      <a:pPr algn="l" fontAlgn="b"/>
                      <a:r>
                        <a:rPr lang="en-US" sz="1400" b="0" i="0" u="none" strike="noStrike" dirty="0">
                          <a:solidFill>
                            <a:srgbClr val="000000"/>
                          </a:solidFill>
                          <a:latin typeface="Calibri"/>
                        </a:rPr>
                        <a:t>-403b</a:t>
                      </a:r>
                    </a:p>
                  </a:txBody>
                  <a:tcPr marL="9525" marR="9525" marT="9525" marB="0" anchor="ctr"/>
                </a:tc>
                <a:tc>
                  <a:txBody>
                    <a:bodyPr/>
                    <a:lstStyle/>
                    <a:p>
                      <a:pPr algn="l" fontAlgn="b"/>
                      <a:r>
                        <a:rPr lang="en-US" sz="1400" b="0" i="0" u="none" strike="noStrike" dirty="0">
                          <a:solidFill>
                            <a:srgbClr val="000000"/>
                          </a:solidFill>
                          <a:latin typeface="Calibri"/>
                        </a:rPr>
                        <a:t>-If employee elects to participate, employee deduction and employer match will be issued through the payroll process</a:t>
                      </a:r>
                    </a:p>
                  </a:txBody>
                  <a:tcPr marL="9525" marR="9525" marT="9525" marB="0" anchor="ctr"/>
                </a:tc>
              </a:tr>
              <a:tr h="451433">
                <a:tc>
                  <a:txBody>
                    <a:bodyPr/>
                    <a:lstStyle/>
                    <a:p>
                      <a:pPr algn="l" fontAlgn="b"/>
                      <a:r>
                        <a:rPr lang="en-US" sz="1400" b="1" i="0" u="none" strike="noStrike" dirty="0">
                          <a:solidFill>
                            <a:srgbClr val="000000"/>
                          </a:solidFill>
                          <a:latin typeface="Calibri"/>
                        </a:rPr>
                        <a:t>Incardinated  Priests</a:t>
                      </a:r>
                    </a:p>
                  </a:txBody>
                  <a:tcPr marL="9525" marR="9525" marT="9525" marB="0" anchor="ctr"/>
                </a:tc>
                <a:tc>
                  <a:txBody>
                    <a:bodyPr/>
                    <a:lstStyle/>
                    <a:p>
                      <a:pPr algn="l" fontAlgn="b"/>
                      <a:r>
                        <a:rPr lang="en-US" sz="1400" b="0" i="0" u="none" strike="noStrike">
                          <a:solidFill>
                            <a:srgbClr val="000000"/>
                          </a:solidFill>
                          <a:latin typeface="Calibri"/>
                        </a:rPr>
                        <a:t>-Pension</a:t>
                      </a:r>
                    </a:p>
                  </a:txBody>
                  <a:tcPr marL="9525" marR="9525" marT="9525" marB="0" anchor="ctr"/>
                </a:tc>
                <a:tc>
                  <a:txBody>
                    <a:bodyPr/>
                    <a:lstStyle/>
                    <a:p>
                      <a:pPr algn="l" fontAlgn="b"/>
                      <a:r>
                        <a:rPr lang="en-US" sz="1400" b="0" i="0" u="none" strike="noStrike" dirty="0">
                          <a:solidFill>
                            <a:srgbClr val="000000"/>
                          </a:solidFill>
                          <a:latin typeface="Calibri"/>
                        </a:rPr>
                        <a:t>-Invoice will come monthly from Gabriel Roeder and Smith</a:t>
                      </a:r>
                    </a:p>
                  </a:txBody>
                  <a:tcPr marL="9525" marR="9525" marT="9525" marB="0" anchor="ctr"/>
                </a:tc>
              </a:tr>
              <a:tr h="451433">
                <a:tc>
                  <a:txBody>
                    <a:bodyPr/>
                    <a:lstStyle/>
                    <a:p>
                      <a:pPr algn="l" fontAlgn="b"/>
                      <a:r>
                        <a:rPr lang="en-US" sz="1400" b="0" i="0" u="none" strike="noStrike" dirty="0">
                          <a:solidFill>
                            <a:srgbClr val="000000"/>
                          </a:solidFill>
                          <a:latin typeface="Calibri"/>
                        </a:rPr>
                        <a:t> </a:t>
                      </a:r>
                    </a:p>
                  </a:txBody>
                  <a:tcPr marL="9525" marR="9525" marT="9525" marB="0" anchor="ctr"/>
                </a:tc>
                <a:tc>
                  <a:txBody>
                    <a:bodyPr/>
                    <a:lstStyle/>
                    <a:p>
                      <a:pPr algn="l" fontAlgn="b"/>
                      <a:r>
                        <a:rPr lang="en-US" sz="1400" b="0" i="0" u="none" strike="noStrike" dirty="0">
                          <a:solidFill>
                            <a:srgbClr val="000000"/>
                          </a:solidFill>
                          <a:latin typeface="Calibri"/>
                        </a:rPr>
                        <a:t>-403b</a:t>
                      </a:r>
                    </a:p>
                  </a:txBody>
                  <a:tcPr marL="9525" marR="9525" marT="9525" marB="0" anchor="ctr"/>
                </a:tc>
                <a:tc>
                  <a:txBody>
                    <a:bodyPr/>
                    <a:lstStyle/>
                    <a:p>
                      <a:pPr algn="l" fontAlgn="b"/>
                      <a:r>
                        <a:rPr lang="en-US" sz="1400" b="0" i="0" u="none" strike="noStrike" dirty="0">
                          <a:solidFill>
                            <a:srgbClr val="000000"/>
                          </a:solidFill>
                          <a:latin typeface="Calibri"/>
                        </a:rPr>
                        <a:t>-If </a:t>
                      </a:r>
                      <a:r>
                        <a:rPr lang="en-US" sz="1400" b="0" i="0" u="none" strike="noStrike" dirty="0" smtClean="0">
                          <a:solidFill>
                            <a:srgbClr val="000000"/>
                          </a:solidFill>
                          <a:latin typeface="Calibri"/>
                        </a:rPr>
                        <a:t>priest elects </a:t>
                      </a:r>
                      <a:r>
                        <a:rPr lang="en-US" sz="1400" b="0" i="0" u="none" strike="noStrike" dirty="0">
                          <a:solidFill>
                            <a:srgbClr val="000000"/>
                          </a:solidFill>
                          <a:latin typeface="Calibri"/>
                        </a:rPr>
                        <a:t>to participate, employee deduction and employer match will be issued through the payroll process</a:t>
                      </a:r>
                    </a:p>
                  </a:txBody>
                  <a:tcPr marL="9525" marR="9525" marT="9525" marB="0" anchor="ctr"/>
                </a:tc>
              </a:tr>
              <a:tr h="451433">
                <a:tc>
                  <a:txBody>
                    <a:bodyPr/>
                    <a:lstStyle/>
                    <a:p>
                      <a:pPr algn="l" fontAlgn="b"/>
                      <a:r>
                        <a:rPr lang="en-US" sz="1400" b="1" i="0" u="none" strike="noStrike" dirty="0">
                          <a:solidFill>
                            <a:srgbClr val="000000"/>
                          </a:solidFill>
                          <a:latin typeface="Calibri"/>
                        </a:rPr>
                        <a:t>Extern Priests</a:t>
                      </a:r>
                    </a:p>
                  </a:txBody>
                  <a:tcPr marL="9525" marR="9525" marT="9525" marB="0" anchor="ctr"/>
                </a:tc>
                <a:tc>
                  <a:txBody>
                    <a:bodyPr/>
                    <a:lstStyle/>
                    <a:p>
                      <a:pPr algn="l" fontAlgn="b"/>
                      <a:r>
                        <a:rPr lang="en-US" sz="1400" b="0" i="0" u="none" strike="noStrike">
                          <a:solidFill>
                            <a:srgbClr val="000000"/>
                          </a:solidFill>
                          <a:latin typeface="Calibri"/>
                        </a:rPr>
                        <a:t>-403b</a:t>
                      </a:r>
                    </a:p>
                  </a:txBody>
                  <a:tcPr marL="9525" marR="9525" marT="9525" marB="0" anchor="ctr"/>
                </a:tc>
                <a:tc>
                  <a:txBody>
                    <a:bodyPr/>
                    <a:lstStyle/>
                    <a:p>
                      <a:pPr algn="l" fontAlgn="b"/>
                      <a:r>
                        <a:rPr lang="en-US" sz="1400" b="0" i="0" u="none" strike="noStrike" dirty="0">
                          <a:solidFill>
                            <a:srgbClr val="000000"/>
                          </a:solidFill>
                          <a:latin typeface="Calibri"/>
                        </a:rPr>
                        <a:t>- you will need to send a check monthly to Mass Mutual for the amount of $291.67 (Yearly employer contribution of $3,500)</a:t>
                      </a:r>
                    </a:p>
                  </a:txBody>
                  <a:tcPr marL="9525" marR="9525" marT="9525" marB="0" anchor="ctr"/>
                </a:tc>
              </a:tr>
              <a:tr h="451433">
                <a:tc>
                  <a:txBody>
                    <a:bodyPr/>
                    <a:lstStyle/>
                    <a:p>
                      <a:pPr algn="l" fontAlgn="b"/>
                      <a:r>
                        <a:rPr lang="en-US" sz="1400" b="0" i="0" u="none" strike="noStrike" dirty="0">
                          <a:solidFill>
                            <a:srgbClr val="000000"/>
                          </a:solidFill>
                          <a:latin typeface="Calibri"/>
                        </a:rPr>
                        <a:t> </a:t>
                      </a:r>
                    </a:p>
                  </a:txBody>
                  <a:tcPr marL="9525" marR="9525" marT="9525" marB="0" anchor="ctr"/>
                </a:tc>
                <a:tc>
                  <a:txBody>
                    <a:bodyPr/>
                    <a:lstStyle/>
                    <a:p>
                      <a:pPr algn="l" fontAlgn="b"/>
                      <a:r>
                        <a:rPr lang="en-US" sz="1400" b="0" i="0" u="none" strike="noStrike">
                          <a:solidFill>
                            <a:srgbClr val="000000"/>
                          </a:solidFill>
                          <a:latin typeface="Calibri"/>
                        </a:rPr>
                        <a:t> </a:t>
                      </a:r>
                    </a:p>
                  </a:txBody>
                  <a:tcPr marL="9525" marR="9525" marT="9525" marB="0" anchor="ctr"/>
                </a:tc>
                <a:tc>
                  <a:txBody>
                    <a:bodyPr/>
                    <a:lstStyle/>
                    <a:p>
                      <a:pPr algn="l" fontAlgn="b"/>
                      <a:r>
                        <a:rPr lang="en-US" sz="1400" b="0" i="0" u="none" strike="noStrike" dirty="0">
                          <a:solidFill>
                            <a:srgbClr val="000000"/>
                          </a:solidFill>
                          <a:latin typeface="Calibri"/>
                        </a:rPr>
                        <a:t>-If </a:t>
                      </a:r>
                      <a:r>
                        <a:rPr lang="en-US" sz="1400" b="0" i="0" u="none" strike="noStrike" dirty="0" smtClean="0">
                          <a:solidFill>
                            <a:srgbClr val="000000"/>
                          </a:solidFill>
                          <a:latin typeface="Calibri"/>
                        </a:rPr>
                        <a:t>priest elects </a:t>
                      </a:r>
                      <a:r>
                        <a:rPr lang="en-US" sz="1400" b="0" i="0" u="none" strike="noStrike" dirty="0">
                          <a:solidFill>
                            <a:srgbClr val="000000"/>
                          </a:solidFill>
                          <a:latin typeface="Calibri"/>
                        </a:rPr>
                        <a:t>to participate, employee deduction and employer match will be issued through the payroll process</a:t>
                      </a:r>
                    </a:p>
                  </a:txBody>
                  <a:tcPr marL="9525" marR="9525" marT="9525" marB="0" anchor="ctr"/>
                </a:tc>
              </a:tr>
              <a:tr h="623813">
                <a:tc>
                  <a:txBody>
                    <a:bodyPr/>
                    <a:lstStyle/>
                    <a:p>
                      <a:pPr algn="l" fontAlgn="b"/>
                      <a:r>
                        <a:rPr lang="en-US" sz="1400" b="1" i="0" u="none" strike="noStrike" dirty="0">
                          <a:solidFill>
                            <a:srgbClr val="000000"/>
                          </a:solidFill>
                          <a:latin typeface="Calibri"/>
                        </a:rPr>
                        <a:t>Religious Priests</a:t>
                      </a:r>
                    </a:p>
                  </a:txBody>
                  <a:tcPr marL="9525" marR="9525" marT="9525" marB="0" anchor="ctr"/>
                </a:tc>
                <a:tc>
                  <a:txBody>
                    <a:bodyPr/>
                    <a:lstStyle/>
                    <a:p>
                      <a:pPr algn="l" fontAlgn="b"/>
                      <a:r>
                        <a:rPr lang="en-US" sz="1400" b="0" i="0" u="none" strike="noStrike" dirty="0">
                          <a:solidFill>
                            <a:srgbClr val="000000"/>
                          </a:solidFill>
                          <a:latin typeface="Calibri"/>
                        </a:rPr>
                        <a:t>-Order Plan</a:t>
                      </a:r>
                    </a:p>
                  </a:txBody>
                  <a:tcPr marL="9525" marR="9525" marT="9525" marB="0" anchor="ctr"/>
                </a:tc>
                <a:tc>
                  <a:txBody>
                    <a:bodyPr/>
                    <a:lstStyle/>
                    <a:p>
                      <a:pPr algn="l" fontAlgn="b"/>
                      <a:r>
                        <a:rPr lang="en-US" sz="1400" b="0" i="0" u="none" strike="noStrike" dirty="0">
                          <a:solidFill>
                            <a:srgbClr val="000000"/>
                          </a:solidFill>
                          <a:latin typeface="Calibri"/>
                        </a:rPr>
                        <a:t>- you will need to send a check monthly to the priest's order for the amount of $337.50 (Yearly employer contribution of $4,050)</a:t>
                      </a:r>
                    </a:p>
                  </a:txBody>
                  <a:tcPr marL="9525" marR="9525" marT="9525" marB="0" anchor="ctr"/>
                </a:tc>
              </a:tr>
              <a:tr h="531052">
                <a:tc>
                  <a:txBody>
                    <a:bodyPr/>
                    <a:lstStyle/>
                    <a:p>
                      <a:pPr algn="l" fontAlgn="b"/>
                      <a:r>
                        <a:rPr lang="en-US" sz="1400" b="1" i="0" u="none" strike="noStrike" dirty="0">
                          <a:solidFill>
                            <a:srgbClr val="000000"/>
                          </a:solidFill>
                          <a:latin typeface="Calibri"/>
                        </a:rPr>
                        <a:t>Religious Brothers and Sisters</a:t>
                      </a:r>
                    </a:p>
                  </a:txBody>
                  <a:tcPr marL="9525" marR="9525" marT="9525" marB="0" anchor="ctr"/>
                </a:tc>
                <a:tc>
                  <a:txBody>
                    <a:bodyPr/>
                    <a:lstStyle/>
                    <a:p>
                      <a:pPr algn="l" fontAlgn="b"/>
                      <a:r>
                        <a:rPr lang="en-US" sz="1400" b="0" i="0" u="none" strike="noStrike">
                          <a:solidFill>
                            <a:srgbClr val="000000"/>
                          </a:solidFill>
                          <a:latin typeface="Calibri"/>
                        </a:rPr>
                        <a:t>-Hired before 1985</a:t>
                      </a:r>
                    </a:p>
                  </a:txBody>
                  <a:tcPr marL="9525" marR="9525" marT="9525" marB="0" anchor="ctr"/>
                </a:tc>
                <a:tc>
                  <a:txBody>
                    <a:bodyPr/>
                    <a:lstStyle/>
                    <a:p>
                      <a:pPr algn="l" fontAlgn="b"/>
                      <a:r>
                        <a:rPr lang="en-US" sz="1400" b="0" i="0" u="none" strike="noStrike" dirty="0">
                          <a:solidFill>
                            <a:srgbClr val="000000"/>
                          </a:solidFill>
                          <a:latin typeface="Calibri"/>
                        </a:rPr>
                        <a:t>-Invoice will come monthly from Gabriel Roeder and Smith</a:t>
                      </a:r>
                    </a:p>
                  </a:txBody>
                  <a:tcPr marL="9525" marR="9525" marT="9525" marB="0" anchor="ctr"/>
                </a:tc>
              </a:tr>
              <a:tr h="623813">
                <a:tc>
                  <a:txBody>
                    <a:bodyPr/>
                    <a:lstStyle/>
                    <a:p>
                      <a:pPr algn="l" fontAlgn="b"/>
                      <a:r>
                        <a:rPr lang="en-US" sz="1400" b="0" i="0" u="none" strike="noStrike" dirty="0">
                          <a:solidFill>
                            <a:srgbClr val="000000"/>
                          </a:solidFill>
                          <a:latin typeface="Calibri"/>
                        </a:rPr>
                        <a:t> </a:t>
                      </a:r>
                    </a:p>
                  </a:txBody>
                  <a:tcPr marL="9525" marR="9525" marT="9525" marB="0" anchor="ctr"/>
                </a:tc>
                <a:tc>
                  <a:txBody>
                    <a:bodyPr/>
                    <a:lstStyle/>
                    <a:p>
                      <a:pPr algn="l" fontAlgn="b"/>
                      <a:r>
                        <a:rPr lang="en-US" sz="1400" b="0" i="0" u="none" strike="noStrike" dirty="0">
                          <a:solidFill>
                            <a:srgbClr val="000000"/>
                          </a:solidFill>
                          <a:latin typeface="Calibri"/>
                        </a:rPr>
                        <a:t>-Hired after 1985</a:t>
                      </a:r>
                    </a:p>
                  </a:txBody>
                  <a:tcPr marL="9525" marR="9525" marT="9525" marB="0" anchor="ctr"/>
                </a:tc>
                <a:tc>
                  <a:txBody>
                    <a:bodyPr/>
                    <a:lstStyle/>
                    <a:p>
                      <a:pPr algn="l" fontAlgn="b"/>
                      <a:r>
                        <a:rPr lang="en-US" sz="1400" b="0" i="0" u="none" strike="noStrike" dirty="0">
                          <a:solidFill>
                            <a:srgbClr val="000000"/>
                          </a:solidFill>
                          <a:latin typeface="Calibri"/>
                        </a:rPr>
                        <a:t>- you will need to send a check monthly to the </a:t>
                      </a:r>
                      <a:r>
                        <a:rPr lang="en-US" sz="1400" b="0" i="0" u="none" strike="noStrike" dirty="0" smtClean="0">
                          <a:solidFill>
                            <a:srgbClr val="000000"/>
                          </a:solidFill>
                          <a:latin typeface="Calibri"/>
                        </a:rPr>
                        <a:t>religious order </a:t>
                      </a:r>
                      <a:r>
                        <a:rPr lang="en-US" sz="1400" b="0" i="0" u="none" strike="noStrike" dirty="0">
                          <a:solidFill>
                            <a:srgbClr val="000000"/>
                          </a:solidFill>
                          <a:latin typeface="Calibri"/>
                        </a:rPr>
                        <a:t>for the amount of $337.50 (Yearly employer contribution of $4,050)</a:t>
                      </a: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pPr>
              <a:defRPr/>
            </a:pPr>
            <a:fld id="{FD888749-8B99-4A2D-AE74-6060BD7C9BE1}" type="slidenum">
              <a:rPr lang="en-US" smtClean="0"/>
              <a:pPr>
                <a:defRPr/>
              </a:pPr>
              <a:t>6</a:t>
            </a:fld>
            <a:endParaRPr lang="en-US" dirty="0"/>
          </a:p>
        </p:txBody>
      </p:sp>
    </p:spTree>
    <p:extLst>
      <p:ext uri="{BB962C8B-B14F-4D97-AF65-F5344CB8AC3E}">
        <p14:creationId xmlns:p14="http://schemas.microsoft.com/office/powerpoint/2010/main" val="353675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32" y="0"/>
            <a:ext cx="65482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24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 to be done:</a:t>
            </a:r>
            <a:endParaRPr lang="en-US" dirty="0"/>
          </a:p>
        </p:txBody>
      </p:sp>
      <p:sp>
        <p:nvSpPr>
          <p:cNvPr id="3" name="Content Placeholder 2"/>
          <p:cNvSpPr>
            <a:spLocks noGrp="1"/>
          </p:cNvSpPr>
          <p:nvPr>
            <p:ph idx="1"/>
          </p:nvPr>
        </p:nvSpPr>
        <p:spPr>
          <a:xfrm>
            <a:off x="1200959" y="1162374"/>
            <a:ext cx="7485840" cy="4963790"/>
          </a:xfrm>
        </p:spPr>
        <p:txBody>
          <a:bodyPr>
            <a:normAutofit lnSpcReduction="10000"/>
          </a:bodyPr>
          <a:lstStyle/>
          <a:p>
            <a:r>
              <a:rPr lang="en-US" sz="2000" dirty="0" smtClean="0"/>
              <a:t>Write monthly check to Gabriel Roeder and Smith for:</a:t>
            </a:r>
          </a:p>
          <a:p>
            <a:pPr lvl="1"/>
            <a:r>
              <a:rPr lang="en-US" sz="2000" dirty="0" smtClean="0"/>
              <a:t>Laity Cash balance contribution</a:t>
            </a:r>
          </a:p>
          <a:p>
            <a:pPr lvl="1"/>
            <a:r>
              <a:rPr lang="en-US" sz="2000" dirty="0" smtClean="0"/>
              <a:t>Incardinated Priests pension contribution</a:t>
            </a:r>
          </a:p>
          <a:p>
            <a:pPr lvl="1"/>
            <a:r>
              <a:rPr lang="en-US" sz="2000" dirty="0" smtClean="0"/>
              <a:t>Religious Brothers and Sisters hired before 1985 pension contribution.</a:t>
            </a:r>
          </a:p>
          <a:p>
            <a:r>
              <a:rPr lang="en-US" sz="2000" dirty="0" smtClean="0"/>
              <a:t>Write check to 403b for:</a:t>
            </a:r>
          </a:p>
          <a:p>
            <a:pPr lvl="1"/>
            <a:r>
              <a:rPr lang="en-US" sz="2000" dirty="0" smtClean="0"/>
              <a:t>Laity  withholding and employer match on each payroll</a:t>
            </a:r>
          </a:p>
          <a:p>
            <a:pPr lvl="1"/>
            <a:r>
              <a:rPr lang="en-US" sz="2000" dirty="0" smtClean="0"/>
              <a:t>Incardinated  Priests  withholding and employer match</a:t>
            </a:r>
          </a:p>
          <a:p>
            <a:pPr lvl="1"/>
            <a:r>
              <a:rPr lang="en-US" sz="2000" dirty="0" smtClean="0"/>
              <a:t>Extern Priests withholding and employer match</a:t>
            </a:r>
          </a:p>
          <a:p>
            <a:pPr lvl="1"/>
            <a:r>
              <a:rPr lang="en-US" sz="2000" dirty="0" smtClean="0"/>
              <a:t>Extern priests  monthly contribution of $291.67</a:t>
            </a:r>
          </a:p>
          <a:p>
            <a:r>
              <a:rPr lang="en-US" sz="2000" dirty="0" smtClean="0"/>
              <a:t>Write monthly check to Religious orders  for:</a:t>
            </a:r>
          </a:p>
          <a:p>
            <a:pPr lvl="1"/>
            <a:r>
              <a:rPr lang="en-US" sz="2000" dirty="0" smtClean="0"/>
              <a:t>Religious Priests $337.50 monthly contribution to the Order</a:t>
            </a:r>
          </a:p>
          <a:p>
            <a:pPr lvl="1"/>
            <a:r>
              <a:rPr lang="en-US" sz="2000" dirty="0" smtClean="0"/>
              <a:t>Religious Brothers and Sisters $337.50 monthly contribution to the order for those hired AFTER 1985</a:t>
            </a:r>
          </a:p>
          <a:p>
            <a:pPr lvl="1">
              <a:buNone/>
            </a:pPr>
            <a:endParaRPr lang="en-US" sz="1800" dirty="0" smtClean="0"/>
          </a:p>
        </p:txBody>
      </p:sp>
      <p:sp>
        <p:nvSpPr>
          <p:cNvPr id="4" name="Slide Number Placeholder 3"/>
          <p:cNvSpPr>
            <a:spLocks noGrp="1"/>
          </p:cNvSpPr>
          <p:nvPr>
            <p:ph type="sldNum" sz="quarter" idx="12"/>
          </p:nvPr>
        </p:nvSpPr>
        <p:spPr/>
        <p:txBody>
          <a:bodyPr/>
          <a:lstStyle/>
          <a:p>
            <a:pPr>
              <a:defRPr/>
            </a:pPr>
            <a:fld id="{FD888749-8B99-4A2D-AE74-6060BD7C9BE1}" type="slidenum">
              <a:rPr lang="en-US" smtClean="0"/>
              <a:pPr>
                <a:defRPr/>
              </a:pPr>
              <a:t>8</a:t>
            </a:fld>
            <a:endParaRPr lang="en-US" dirty="0"/>
          </a:p>
        </p:txBody>
      </p:sp>
    </p:spTree>
    <p:extLst>
      <p:ext uri="{BB962C8B-B14F-4D97-AF65-F5344CB8AC3E}">
        <p14:creationId xmlns:p14="http://schemas.microsoft.com/office/powerpoint/2010/main" val="96873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Remember for regular 403(b) processing</a:t>
            </a:r>
            <a:endParaRPr lang="en-US" dirty="0"/>
          </a:p>
        </p:txBody>
      </p:sp>
      <p:sp>
        <p:nvSpPr>
          <p:cNvPr id="3" name="Content Placeholder 2"/>
          <p:cNvSpPr>
            <a:spLocks noGrp="1"/>
          </p:cNvSpPr>
          <p:nvPr>
            <p:ph idx="1"/>
          </p:nvPr>
        </p:nvSpPr>
        <p:spPr>
          <a:xfrm>
            <a:off x="1200958" y="1677971"/>
            <a:ext cx="7726226" cy="4281865"/>
          </a:xfrm>
        </p:spPr>
        <p:txBody>
          <a:bodyPr/>
          <a:lstStyle/>
          <a:p>
            <a:r>
              <a:rPr lang="en-US" sz="2800" dirty="0" smtClean="0"/>
              <a:t>Employer match = 50% of the first 6% contributed by the employee.</a:t>
            </a:r>
          </a:p>
          <a:p>
            <a:r>
              <a:rPr lang="en-US" sz="2800" dirty="0" smtClean="0"/>
              <a:t>All contributions have to be a whole percentage.</a:t>
            </a:r>
          </a:p>
          <a:p>
            <a:r>
              <a:rPr lang="en-US" sz="2800" dirty="0" smtClean="0"/>
              <a:t>The Logos expense account for the 403b employer match is: 5154-0000-100</a:t>
            </a:r>
          </a:p>
          <a:p>
            <a:r>
              <a:rPr lang="en-US" sz="2800" dirty="0" smtClean="0"/>
              <a:t>Any % changes on an employee contribution you have to review and recalculate the employee match in the same pay period the change is made</a:t>
            </a:r>
            <a:endParaRPr lang="en-US" sz="2800" dirty="0"/>
          </a:p>
        </p:txBody>
      </p:sp>
      <p:sp>
        <p:nvSpPr>
          <p:cNvPr id="4" name="Slide Number Placeholder 3"/>
          <p:cNvSpPr>
            <a:spLocks noGrp="1"/>
          </p:cNvSpPr>
          <p:nvPr>
            <p:ph type="sldNum" sz="quarter" idx="12"/>
          </p:nvPr>
        </p:nvSpPr>
        <p:spPr/>
        <p:txBody>
          <a:bodyPr/>
          <a:lstStyle/>
          <a:p>
            <a:pPr>
              <a:defRPr/>
            </a:pPr>
            <a:fld id="{FD888749-8B99-4A2D-AE74-6060BD7C9BE1}" type="slidenum">
              <a:rPr lang="en-US" smtClean="0"/>
              <a:pPr>
                <a:defRPr/>
              </a:pPr>
              <a:t>9</a:t>
            </a:fld>
            <a:endParaRPr lang="en-US" dirty="0"/>
          </a:p>
        </p:txBody>
      </p:sp>
    </p:spTree>
    <p:extLst>
      <p:ext uri="{BB962C8B-B14F-4D97-AF65-F5344CB8AC3E}">
        <p14:creationId xmlns:p14="http://schemas.microsoft.com/office/powerpoint/2010/main" val="396397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P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TP030004990</Template>
  <TotalTime>4638</TotalTime>
  <Words>833</Words>
  <Application>Microsoft Office PowerPoint</Application>
  <PresentationFormat>On-screen Show (4:3)</PresentationFormat>
  <Paragraphs>151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TP030004990</vt:lpstr>
      <vt:lpstr>The Non-everyday tasks     of payroll</vt:lpstr>
      <vt:lpstr>Goals of this class</vt:lpstr>
      <vt:lpstr>Tax Exemption Certificates</vt:lpstr>
      <vt:lpstr>PowerPoint Presentation</vt:lpstr>
      <vt:lpstr>PowerPoint Presentation</vt:lpstr>
      <vt:lpstr>Retirement benefits by employee classification</vt:lpstr>
      <vt:lpstr>PowerPoint Presentation</vt:lpstr>
      <vt:lpstr>Payments to be done:</vt:lpstr>
      <vt:lpstr>Things to Remember for regular 403(b) processing</vt:lpstr>
      <vt:lpstr>UCT-6 Filing</vt:lpstr>
      <vt:lpstr>Uct-6 Filing Unemployment vs. UCT-6</vt:lpstr>
      <vt:lpstr>UCT- 6 and unemployment</vt:lpstr>
      <vt:lpstr>Priest Income</vt:lpstr>
      <vt:lpstr>Pension Plan  Yearly Data request</vt:lpstr>
      <vt:lpstr>Pension Yearly Data request form</vt:lpstr>
      <vt:lpstr>Are expense reimbursements taxable?</vt:lpstr>
      <vt:lpstr>PowerPoint Presentation</vt:lpstr>
      <vt:lpstr>PowerPoint Presentation</vt:lpstr>
      <vt:lpstr>Frequently-Asked-questions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EWorley</dc:creator>
  <cp:lastModifiedBy>Margie Pontillo</cp:lastModifiedBy>
  <cp:revision>354</cp:revision>
  <cp:lastPrinted>2013-08-01T16:27:20Z</cp:lastPrinted>
  <dcterms:created xsi:type="dcterms:W3CDTF">2010-10-27T03:45:46Z</dcterms:created>
  <dcterms:modified xsi:type="dcterms:W3CDTF">2013-08-01T18:25:08Z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