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6" r:id="rId4"/>
    <p:sldId id="313" r:id="rId5"/>
    <p:sldId id="344" r:id="rId6"/>
    <p:sldId id="340" r:id="rId7"/>
    <p:sldId id="339" r:id="rId8"/>
    <p:sldId id="318" r:id="rId9"/>
    <p:sldId id="345" r:id="rId10"/>
    <p:sldId id="346" r:id="rId11"/>
    <p:sldId id="347" r:id="rId12"/>
    <p:sldId id="348" r:id="rId13"/>
    <p:sldId id="321" r:id="rId14"/>
    <p:sldId id="349" r:id="rId15"/>
    <p:sldId id="350" r:id="rId16"/>
    <p:sldId id="352" r:id="rId17"/>
    <p:sldId id="351" r:id="rId18"/>
    <p:sldId id="353" r:id="rId19"/>
    <p:sldId id="354" r:id="rId20"/>
    <p:sldId id="355" r:id="rId21"/>
    <p:sldId id="356" r:id="rId22"/>
    <p:sldId id="357" r:id="rId23"/>
    <p:sldId id="360" r:id="rId24"/>
    <p:sldId id="358" r:id="rId25"/>
    <p:sldId id="316" r:id="rId26"/>
    <p:sldId id="359" r:id="rId27"/>
    <p:sldId id="342" r:id="rId28"/>
    <p:sldId id="31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48900"/>
    <a:srgbClr val="B845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F9F69-B103-4AE7-8415-8E980179E1E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878A6-0E5C-468C-A454-4D68E7645A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baseline="0" dirty="0" smtClean="0">
              <a:solidFill>
                <a:schemeClr val="tx1"/>
              </a:solidFill>
            </a:rPr>
            <a:t>Present</a:t>
          </a:r>
        </a:p>
      </dgm:t>
    </dgm:pt>
    <dgm:pt modelId="{A6945C82-BA32-4963-8490-C0F5A2CF3BC1}" type="parTrans" cxnId="{C053901B-1051-42A0-B565-84248A2B4B6D}">
      <dgm:prSet/>
      <dgm:spPr/>
      <dgm:t>
        <a:bodyPr/>
        <a:lstStyle/>
        <a:p>
          <a:endParaRPr lang="en-US"/>
        </a:p>
      </dgm:t>
    </dgm:pt>
    <dgm:pt modelId="{5D96A884-A330-44D4-B237-3DDA5909BF4D}" type="sibTrans" cxnId="{C053901B-1051-42A0-B565-84248A2B4B6D}">
      <dgm:prSet/>
      <dgm:spPr/>
      <dgm:t>
        <a:bodyPr/>
        <a:lstStyle/>
        <a:p>
          <a:endParaRPr lang="en-US"/>
        </a:p>
      </dgm:t>
    </dgm:pt>
    <dgm:pt modelId="{2DEF2939-DCB0-4191-BB6F-72762AE146C5}">
      <dgm:prSet phldrT="[Text]"/>
      <dgm:spPr/>
      <dgm:t>
        <a:bodyPr/>
        <a:lstStyle/>
        <a:p>
          <a:r>
            <a:rPr lang="en-US" dirty="0" smtClean="0"/>
            <a:t>Present the change</a:t>
          </a:r>
          <a:endParaRPr lang="en-US" dirty="0"/>
        </a:p>
      </dgm:t>
    </dgm:pt>
    <dgm:pt modelId="{BEB30008-6794-4E17-9605-127F6121E98B}" type="parTrans" cxnId="{74C5C29A-8EA5-41BA-A04B-B3E7D9FAB049}">
      <dgm:prSet/>
      <dgm:spPr/>
      <dgm:t>
        <a:bodyPr/>
        <a:lstStyle/>
        <a:p>
          <a:endParaRPr lang="en-US"/>
        </a:p>
      </dgm:t>
    </dgm:pt>
    <dgm:pt modelId="{72CC2B31-6E88-44D8-859A-31B9FDEA2DF9}" type="sibTrans" cxnId="{74C5C29A-8EA5-41BA-A04B-B3E7D9FAB049}">
      <dgm:prSet/>
      <dgm:spPr/>
      <dgm:t>
        <a:bodyPr/>
        <a:lstStyle/>
        <a:p>
          <a:endParaRPr lang="en-US"/>
        </a:p>
      </dgm:t>
    </dgm:pt>
    <dgm:pt modelId="{E51854CC-7E0E-4225-97FF-C65E87BFEB35}">
      <dgm:prSet phldrT="[Text]"/>
      <dgm:spPr/>
      <dgm:t>
        <a:bodyPr/>
        <a:lstStyle/>
        <a:p>
          <a:r>
            <a:rPr lang="en-US" dirty="0" smtClean="0"/>
            <a:t>Anticipate the challenges for each person</a:t>
          </a:r>
          <a:endParaRPr lang="en-US" dirty="0"/>
        </a:p>
      </dgm:t>
    </dgm:pt>
    <dgm:pt modelId="{5D8F56BB-2383-457C-B9F7-C340F859223C}" type="parTrans" cxnId="{AB92DCF0-974B-4F37-82BB-820DA9624E3E}">
      <dgm:prSet/>
      <dgm:spPr/>
      <dgm:t>
        <a:bodyPr/>
        <a:lstStyle/>
        <a:p>
          <a:endParaRPr lang="en-US"/>
        </a:p>
      </dgm:t>
    </dgm:pt>
    <dgm:pt modelId="{C5FFA098-F88C-43A8-9A52-83BBC63F6336}" type="sibTrans" cxnId="{AB92DCF0-974B-4F37-82BB-820DA9624E3E}">
      <dgm:prSet/>
      <dgm:spPr/>
      <dgm:t>
        <a:bodyPr/>
        <a:lstStyle/>
        <a:p>
          <a:endParaRPr lang="en-US"/>
        </a:p>
      </dgm:t>
    </dgm:pt>
    <dgm:pt modelId="{517D7559-BD40-4B4E-B5B0-69EE3F04BEE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baseline="0" dirty="0" smtClean="0">
              <a:solidFill>
                <a:schemeClr val="tx1"/>
              </a:solidFill>
            </a:rPr>
            <a:t>Explore</a:t>
          </a:r>
          <a:endParaRPr lang="en-US" b="1" baseline="0" dirty="0">
            <a:solidFill>
              <a:schemeClr val="tx1"/>
            </a:solidFill>
          </a:endParaRPr>
        </a:p>
      </dgm:t>
    </dgm:pt>
    <dgm:pt modelId="{C4A9626D-5261-4DCD-897F-BFE6B3810A6A}" type="parTrans" cxnId="{915DEC49-1EAE-466B-B3EF-0D66DE902F20}">
      <dgm:prSet/>
      <dgm:spPr/>
      <dgm:t>
        <a:bodyPr/>
        <a:lstStyle/>
        <a:p>
          <a:endParaRPr lang="en-US"/>
        </a:p>
      </dgm:t>
    </dgm:pt>
    <dgm:pt modelId="{D546E6EC-34C5-4315-839E-E58105700558}" type="sibTrans" cxnId="{915DEC49-1EAE-466B-B3EF-0D66DE902F20}">
      <dgm:prSet/>
      <dgm:spPr/>
      <dgm:t>
        <a:bodyPr/>
        <a:lstStyle/>
        <a:p>
          <a:endParaRPr lang="en-US"/>
        </a:p>
      </dgm:t>
    </dgm:pt>
    <dgm:pt modelId="{BBAA7604-3DCF-44FD-8000-5335E5288DCF}">
      <dgm:prSet phldrT="[Text]"/>
      <dgm:spPr/>
      <dgm:t>
        <a:bodyPr/>
        <a:lstStyle/>
        <a:p>
          <a:r>
            <a:rPr lang="en-US" dirty="0" smtClean="0"/>
            <a:t>Involve employees in developing ideas</a:t>
          </a:r>
          <a:endParaRPr lang="en-US" dirty="0"/>
        </a:p>
      </dgm:t>
    </dgm:pt>
    <dgm:pt modelId="{D8E95DF1-061B-460E-94A5-E2A4BA498A4D}" type="parTrans" cxnId="{56351889-B740-4AD7-B260-A1E2C3299ADF}">
      <dgm:prSet/>
      <dgm:spPr/>
      <dgm:t>
        <a:bodyPr/>
        <a:lstStyle/>
        <a:p>
          <a:endParaRPr lang="en-US"/>
        </a:p>
      </dgm:t>
    </dgm:pt>
    <dgm:pt modelId="{F9A20582-8384-466B-828F-95917C5795E1}" type="sibTrans" cxnId="{56351889-B740-4AD7-B260-A1E2C3299ADF}">
      <dgm:prSet/>
      <dgm:spPr/>
      <dgm:t>
        <a:bodyPr/>
        <a:lstStyle/>
        <a:p>
          <a:endParaRPr lang="en-US"/>
        </a:p>
      </dgm:t>
    </dgm:pt>
    <dgm:pt modelId="{2DBA070C-86F1-49EC-91BE-77FB02E324C0}">
      <dgm:prSet phldrT="[Text]"/>
      <dgm:spPr/>
      <dgm:t>
        <a:bodyPr/>
        <a:lstStyle/>
        <a:p>
          <a:r>
            <a:rPr lang="en-US" dirty="0" smtClean="0"/>
            <a:t>Solicit feedback, provide support</a:t>
          </a:r>
          <a:endParaRPr lang="en-US" dirty="0"/>
        </a:p>
      </dgm:t>
    </dgm:pt>
    <dgm:pt modelId="{7B6301C5-1AB3-403E-9ACB-10F9B139E405}" type="parTrans" cxnId="{4AE2EE71-47CD-4DE5-B403-C2911B0A4D94}">
      <dgm:prSet/>
      <dgm:spPr/>
      <dgm:t>
        <a:bodyPr/>
        <a:lstStyle/>
        <a:p>
          <a:endParaRPr lang="en-US"/>
        </a:p>
      </dgm:t>
    </dgm:pt>
    <dgm:pt modelId="{73029365-F6D3-49AD-8AE7-57D496FC8C41}" type="sibTrans" cxnId="{4AE2EE71-47CD-4DE5-B403-C2911B0A4D94}">
      <dgm:prSet/>
      <dgm:spPr/>
      <dgm:t>
        <a:bodyPr/>
        <a:lstStyle/>
        <a:p>
          <a:endParaRPr lang="en-US"/>
        </a:p>
      </dgm:t>
    </dgm:pt>
    <dgm:pt modelId="{98197F49-0C7E-4BD5-8E91-50287549116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Overcome Resistance</a:t>
          </a:r>
          <a:endParaRPr lang="en-US" b="1" baseline="0" dirty="0" smtClean="0">
            <a:solidFill>
              <a:schemeClr val="tx1"/>
            </a:solidFill>
          </a:endParaRPr>
        </a:p>
      </dgm:t>
    </dgm:pt>
    <dgm:pt modelId="{8EB8AD4F-411B-4F0D-952F-06B0F3C0CA69}" type="parTrans" cxnId="{699379F4-153E-44BE-9E81-75DC8920EFBD}">
      <dgm:prSet/>
      <dgm:spPr/>
      <dgm:t>
        <a:bodyPr/>
        <a:lstStyle/>
        <a:p>
          <a:endParaRPr lang="en-US"/>
        </a:p>
      </dgm:t>
    </dgm:pt>
    <dgm:pt modelId="{FD61D542-A5EF-404A-81B9-98D4F630D5CC}" type="sibTrans" cxnId="{699379F4-153E-44BE-9E81-75DC8920EFBD}">
      <dgm:prSet/>
      <dgm:spPr/>
      <dgm:t>
        <a:bodyPr/>
        <a:lstStyle/>
        <a:p>
          <a:endParaRPr lang="en-US"/>
        </a:p>
      </dgm:t>
    </dgm:pt>
    <dgm:pt modelId="{1D2A3A8E-6C83-484B-B5A9-F09EFC5D6A04}">
      <dgm:prSet phldrT="[Text]"/>
      <dgm:spPr/>
      <dgm:t>
        <a:bodyPr/>
        <a:lstStyle/>
        <a:p>
          <a:r>
            <a:rPr lang="en-US" dirty="0" smtClean="0"/>
            <a:t>Listen, empathize, then clarify goal</a:t>
          </a:r>
          <a:endParaRPr lang="en-US" dirty="0"/>
        </a:p>
      </dgm:t>
    </dgm:pt>
    <dgm:pt modelId="{B0DDF4F9-B7D7-4715-AAB7-2047F47C491B}" type="parTrans" cxnId="{092ED14E-1105-4EE4-8A3E-D57B2C99205F}">
      <dgm:prSet/>
      <dgm:spPr/>
      <dgm:t>
        <a:bodyPr/>
        <a:lstStyle/>
        <a:p>
          <a:endParaRPr lang="en-US"/>
        </a:p>
      </dgm:t>
    </dgm:pt>
    <dgm:pt modelId="{E361C705-DE63-4690-BB20-D876A1309ADD}" type="sibTrans" cxnId="{092ED14E-1105-4EE4-8A3E-D57B2C99205F}">
      <dgm:prSet/>
      <dgm:spPr/>
      <dgm:t>
        <a:bodyPr/>
        <a:lstStyle/>
        <a:p>
          <a:endParaRPr lang="en-US"/>
        </a:p>
      </dgm:t>
    </dgm:pt>
    <dgm:pt modelId="{E47D2C14-9A2B-4227-9A0D-7161AE599B68}">
      <dgm:prSet phldrT="[Text]"/>
      <dgm:spPr/>
      <dgm:t>
        <a:bodyPr/>
        <a:lstStyle/>
        <a:p>
          <a:r>
            <a:rPr lang="en-US" dirty="0" smtClean="0"/>
            <a:t>Involve person in execution</a:t>
          </a:r>
          <a:endParaRPr lang="en-US" dirty="0"/>
        </a:p>
      </dgm:t>
    </dgm:pt>
    <dgm:pt modelId="{52DCB437-A2C3-415B-AD3B-5211DD511F08}" type="parTrans" cxnId="{CD643799-A6CB-4FDE-A6CD-A5EAB55E3267}">
      <dgm:prSet/>
      <dgm:spPr/>
      <dgm:t>
        <a:bodyPr/>
        <a:lstStyle/>
        <a:p>
          <a:endParaRPr lang="en-US"/>
        </a:p>
      </dgm:t>
    </dgm:pt>
    <dgm:pt modelId="{E529A52A-D36A-4180-A0BD-F1A533C60987}" type="sibTrans" cxnId="{CD643799-A6CB-4FDE-A6CD-A5EAB55E3267}">
      <dgm:prSet/>
      <dgm:spPr/>
      <dgm:t>
        <a:bodyPr/>
        <a:lstStyle/>
        <a:p>
          <a:endParaRPr lang="en-US"/>
        </a:p>
      </dgm:t>
    </dgm:pt>
    <dgm:pt modelId="{72A3BCD0-E673-4B11-8133-B8B9819FB705}" type="pres">
      <dgm:prSet presAssocID="{572F9F69-B103-4AE7-8415-8E980179E1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3379BA-ACC1-4674-9FB6-F0CEC857DC2C}" type="pres">
      <dgm:prSet presAssocID="{1EE878A6-0E5C-468C-A454-4D68E7645AA6}" presName="composite" presStyleCnt="0"/>
      <dgm:spPr/>
    </dgm:pt>
    <dgm:pt modelId="{F517BF93-C739-41FA-9F4C-3B1AEB3E33C3}" type="pres">
      <dgm:prSet presAssocID="{1EE878A6-0E5C-468C-A454-4D68E7645AA6}" presName="parentText" presStyleLbl="alignNode1" presStyleIdx="0" presStyleCnt="3" custScaleX="1790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C62DB-3089-40D8-8998-BC6E3DBF85EE}" type="pres">
      <dgm:prSet presAssocID="{1EE878A6-0E5C-468C-A454-4D68E7645AA6}" presName="descendantText" presStyleLbl="alignAcc1" presStyleIdx="0" presStyleCnt="3" custScaleX="8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E4202-021C-4AE2-B3A1-0AC43D349721}" type="pres">
      <dgm:prSet presAssocID="{5D96A884-A330-44D4-B237-3DDA5909BF4D}" presName="sp" presStyleCnt="0"/>
      <dgm:spPr/>
    </dgm:pt>
    <dgm:pt modelId="{899B900D-6A3F-4B94-A5AF-0B345BF9B675}" type="pres">
      <dgm:prSet presAssocID="{517D7559-BD40-4B4E-B5B0-69EE3F04BEE4}" presName="composite" presStyleCnt="0"/>
      <dgm:spPr/>
    </dgm:pt>
    <dgm:pt modelId="{6E78BD00-80B0-4523-8EBE-1DF205405638}" type="pres">
      <dgm:prSet presAssocID="{517D7559-BD40-4B4E-B5B0-69EE3F04BEE4}" presName="parentText" presStyleLbl="alignNode1" presStyleIdx="1" presStyleCnt="3" custScaleX="177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37DDC-2CB2-4F2A-8E32-93E72316B8DA}" type="pres">
      <dgm:prSet presAssocID="{517D7559-BD40-4B4E-B5B0-69EE3F04BEE4}" presName="descendantText" presStyleLbl="alignAcc1" presStyleIdx="1" presStyleCnt="3" custScaleX="84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37436-C1EF-4A3D-B233-CB94D5991C5D}" type="pres">
      <dgm:prSet presAssocID="{D546E6EC-34C5-4315-839E-E58105700558}" presName="sp" presStyleCnt="0"/>
      <dgm:spPr/>
    </dgm:pt>
    <dgm:pt modelId="{0DC52A64-CB15-41B9-B3BB-4D5D5C130D33}" type="pres">
      <dgm:prSet presAssocID="{98197F49-0C7E-4BD5-8E91-50287549116C}" presName="composite" presStyleCnt="0"/>
      <dgm:spPr/>
    </dgm:pt>
    <dgm:pt modelId="{D0E8BA72-DF97-4EF6-B916-F1F686C666D1}" type="pres">
      <dgm:prSet presAssocID="{98197F49-0C7E-4BD5-8E91-50287549116C}" presName="parentText" presStyleLbl="alignNode1" presStyleIdx="2" presStyleCnt="3" custScaleX="1795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C291D-8028-4B78-BEB4-4B9A377F5E7D}" type="pres">
      <dgm:prSet presAssocID="{98197F49-0C7E-4BD5-8E91-50287549116C}" presName="descendantText" presStyleLbl="alignAcc1" presStyleIdx="2" presStyleCnt="3" custScaleX="84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552832-C4F2-4D79-A7F5-D21F93DCD721}" type="presOf" srcId="{517D7559-BD40-4B4E-B5B0-69EE3F04BEE4}" destId="{6E78BD00-80B0-4523-8EBE-1DF205405638}" srcOrd="0" destOrd="0" presId="urn:microsoft.com/office/officeart/2005/8/layout/chevron2"/>
    <dgm:cxn modelId="{56351889-B740-4AD7-B260-A1E2C3299ADF}" srcId="{517D7559-BD40-4B4E-B5B0-69EE3F04BEE4}" destId="{BBAA7604-3DCF-44FD-8000-5335E5288DCF}" srcOrd="0" destOrd="0" parTransId="{D8E95DF1-061B-460E-94A5-E2A4BA498A4D}" sibTransId="{F9A20582-8384-466B-828F-95917C5795E1}"/>
    <dgm:cxn modelId="{CD643799-A6CB-4FDE-A6CD-A5EAB55E3267}" srcId="{98197F49-0C7E-4BD5-8E91-50287549116C}" destId="{E47D2C14-9A2B-4227-9A0D-7161AE599B68}" srcOrd="1" destOrd="0" parTransId="{52DCB437-A2C3-415B-AD3B-5211DD511F08}" sibTransId="{E529A52A-D36A-4180-A0BD-F1A533C60987}"/>
    <dgm:cxn modelId="{3EAA441D-0B4A-4457-B122-869DFEA40C8E}" type="presOf" srcId="{E47D2C14-9A2B-4227-9A0D-7161AE599B68}" destId="{96EC291D-8028-4B78-BEB4-4B9A377F5E7D}" srcOrd="0" destOrd="1" presId="urn:microsoft.com/office/officeart/2005/8/layout/chevron2"/>
    <dgm:cxn modelId="{A53138E5-89FF-451D-9991-A4E29454C624}" type="presOf" srcId="{BBAA7604-3DCF-44FD-8000-5335E5288DCF}" destId="{EC737DDC-2CB2-4F2A-8E32-93E72316B8DA}" srcOrd="0" destOrd="0" presId="urn:microsoft.com/office/officeart/2005/8/layout/chevron2"/>
    <dgm:cxn modelId="{C053901B-1051-42A0-B565-84248A2B4B6D}" srcId="{572F9F69-B103-4AE7-8415-8E980179E1E0}" destId="{1EE878A6-0E5C-468C-A454-4D68E7645AA6}" srcOrd="0" destOrd="0" parTransId="{A6945C82-BA32-4963-8490-C0F5A2CF3BC1}" sibTransId="{5D96A884-A330-44D4-B237-3DDA5909BF4D}"/>
    <dgm:cxn modelId="{1C7E56CA-BB75-42E5-B876-A357C25F1BD7}" type="presOf" srcId="{572F9F69-B103-4AE7-8415-8E980179E1E0}" destId="{72A3BCD0-E673-4B11-8133-B8B9819FB705}" srcOrd="0" destOrd="0" presId="urn:microsoft.com/office/officeart/2005/8/layout/chevron2"/>
    <dgm:cxn modelId="{FAC1FF9C-F34F-4FC2-AE38-A1C111A75033}" type="presOf" srcId="{1D2A3A8E-6C83-484B-B5A9-F09EFC5D6A04}" destId="{96EC291D-8028-4B78-BEB4-4B9A377F5E7D}" srcOrd="0" destOrd="0" presId="urn:microsoft.com/office/officeart/2005/8/layout/chevron2"/>
    <dgm:cxn modelId="{A27F30BD-DEAD-4160-A18D-7F8E6BA7B91D}" type="presOf" srcId="{2DEF2939-DCB0-4191-BB6F-72762AE146C5}" destId="{30CC62DB-3089-40D8-8998-BC6E3DBF85EE}" srcOrd="0" destOrd="0" presId="urn:microsoft.com/office/officeart/2005/8/layout/chevron2"/>
    <dgm:cxn modelId="{AB92DCF0-974B-4F37-82BB-820DA9624E3E}" srcId="{1EE878A6-0E5C-468C-A454-4D68E7645AA6}" destId="{E51854CC-7E0E-4225-97FF-C65E87BFEB35}" srcOrd="1" destOrd="0" parTransId="{5D8F56BB-2383-457C-B9F7-C340F859223C}" sibTransId="{C5FFA098-F88C-43A8-9A52-83BBC63F6336}"/>
    <dgm:cxn modelId="{C2030D06-8933-44F4-A8C2-A60C3AFD95B2}" type="presOf" srcId="{2DBA070C-86F1-49EC-91BE-77FB02E324C0}" destId="{EC737DDC-2CB2-4F2A-8E32-93E72316B8DA}" srcOrd="0" destOrd="1" presId="urn:microsoft.com/office/officeart/2005/8/layout/chevron2"/>
    <dgm:cxn modelId="{62EBCE97-02A0-4F60-8A34-D04E55FAD22E}" type="presOf" srcId="{E51854CC-7E0E-4225-97FF-C65E87BFEB35}" destId="{30CC62DB-3089-40D8-8998-BC6E3DBF85EE}" srcOrd="0" destOrd="1" presId="urn:microsoft.com/office/officeart/2005/8/layout/chevron2"/>
    <dgm:cxn modelId="{1B2F85EF-CFD8-45DF-9121-C600C2A7092C}" type="presOf" srcId="{1EE878A6-0E5C-468C-A454-4D68E7645AA6}" destId="{F517BF93-C739-41FA-9F4C-3B1AEB3E33C3}" srcOrd="0" destOrd="0" presId="urn:microsoft.com/office/officeart/2005/8/layout/chevron2"/>
    <dgm:cxn modelId="{092ED14E-1105-4EE4-8A3E-D57B2C99205F}" srcId="{98197F49-0C7E-4BD5-8E91-50287549116C}" destId="{1D2A3A8E-6C83-484B-B5A9-F09EFC5D6A04}" srcOrd="0" destOrd="0" parTransId="{B0DDF4F9-B7D7-4715-AAB7-2047F47C491B}" sibTransId="{E361C705-DE63-4690-BB20-D876A1309ADD}"/>
    <dgm:cxn modelId="{915DEC49-1EAE-466B-B3EF-0D66DE902F20}" srcId="{572F9F69-B103-4AE7-8415-8E980179E1E0}" destId="{517D7559-BD40-4B4E-B5B0-69EE3F04BEE4}" srcOrd="1" destOrd="0" parTransId="{C4A9626D-5261-4DCD-897F-BFE6B3810A6A}" sibTransId="{D546E6EC-34C5-4315-839E-E58105700558}"/>
    <dgm:cxn modelId="{74C5C29A-8EA5-41BA-A04B-B3E7D9FAB049}" srcId="{1EE878A6-0E5C-468C-A454-4D68E7645AA6}" destId="{2DEF2939-DCB0-4191-BB6F-72762AE146C5}" srcOrd="0" destOrd="0" parTransId="{BEB30008-6794-4E17-9605-127F6121E98B}" sibTransId="{72CC2B31-6E88-44D8-859A-31B9FDEA2DF9}"/>
    <dgm:cxn modelId="{4AE2EE71-47CD-4DE5-B403-C2911B0A4D94}" srcId="{517D7559-BD40-4B4E-B5B0-69EE3F04BEE4}" destId="{2DBA070C-86F1-49EC-91BE-77FB02E324C0}" srcOrd="1" destOrd="0" parTransId="{7B6301C5-1AB3-403E-9ACB-10F9B139E405}" sibTransId="{73029365-F6D3-49AD-8AE7-57D496FC8C41}"/>
    <dgm:cxn modelId="{611C7866-568D-4A25-8E0D-C16919D3D25A}" type="presOf" srcId="{98197F49-0C7E-4BD5-8E91-50287549116C}" destId="{D0E8BA72-DF97-4EF6-B916-F1F686C666D1}" srcOrd="0" destOrd="0" presId="urn:microsoft.com/office/officeart/2005/8/layout/chevron2"/>
    <dgm:cxn modelId="{699379F4-153E-44BE-9E81-75DC8920EFBD}" srcId="{572F9F69-B103-4AE7-8415-8E980179E1E0}" destId="{98197F49-0C7E-4BD5-8E91-50287549116C}" srcOrd="2" destOrd="0" parTransId="{8EB8AD4F-411B-4F0D-952F-06B0F3C0CA69}" sibTransId="{FD61D542-A5EF-404A-81B9-98D4F630D5CC}"/>
    <dgm:cxn modelId="{E29D61D9-C214-430D-9B68-0A313602DD8C}" type="presParOf" srcId="{72A3BCD0-E673-4B11-8133-B8B9819FB705}" destId="{133379BA-ACC1-4674-9FB6-F0CEC857DC2C}" srcOrd="0" destOrd="0" presId="urn:microsoft.com/office/officeart/2005/8/layout/chevron2"/>
    <dgm:cxn modelId="{87BBBF37-62A1-47AE-BBF5-1BA233342829}" type="presParOf" srcId="{133379BA-ACC1-4674-9FB6-F0CEC857DC2C}" destId="{F517BF93-C739-41FA-9F4C-3B1AEB3E33C3}" srcOrd="0" destOrd="0" presId="urn:microsoft.com/office/officeart/2005/8/layout/chevron2"/>
    <dgm:cxn modelId="{EB11BDA6-7A2C-4BD8-9261-3A493464205B}" type="presParOf" srcId="{133379BA-ACC1-4674-9FB6-F0CEC857DC2C}" destId="{30CC62DB-3089-40D8-8998-BC6E3DBF85EE}" srcOrd="1" destOrd="0" presId="urn:microsoft.com/office/officeart/2005/8/layout/chevron2"/>
    <dgm:cxn modelId="{4FF61880-C998-4801-AE3D-893C9676749F}" type="presParOf" srcId="{72A3BCD0-E673-4B11-8133-B8B9819FB705}" destId="{622E4202-021C-4AE2-B3A1-0AC43D349721}" srcOrd="1" destOrd="0" presId="urn:microsoft.com/office/officeart/2005/8/layout/chevron2"/>
    <dgm:cxn modelId="{4C1D5595-2FEB-499B-A2EC-85109667037D}" type="presParOf" srcId="{72A3BCD0-E673-4B11-8133-B8B9819FB705}" destId="{899B900D-6A3F-4B94-A5AF-0B345BF9B675}" srcOrd="2" destOrd="0" presId="urn:microsoft.com/office/officeart/2005/8/layout/chevron2"/>
    <dgm:cxn modelId="{D474B031-EC49-4AEC-8605-5201D151F385}" type="presParOf" srcId="{899B900D-6A3F-4B94-A5AF-0B345BF9B675}" destId="{6E78BD00-80B0-4523-8EBE-1DF205405638}" srcOrd="0" destOrd="0" presId="urn:microsoft.com/office/officeart/2005/8/layout/chevron2"/>
    <dgm:cxn modelId="{A04CCB9D-8CC3-4444-A9E4-8D73329B2892}" type="presParOf" srcId="{899B900D-6A3F-4B94-A5AF-0B345BF9B675}" destId="{EC737DDC-2CB2-4F2A-8E32-93E72316B8DA}" srcOrd="1" destOrd="0" presId="urn:microsoft.com/office/officeart/2005/8/layout/chevron2"/>
    <dgm:cxn modelId="{8C04DDE0-5F46-406F-9488-2F76408B4595}" type="presParOf" srcId="{72A3BCD0-E673-4B11-8133-B8B9819FB705}" destId="{BF337436-C1EF-4A3D-B233-CB94D5991C5D}" srcOrd="3" destOrd="0" presId="urn:microsoft.com/office/officeart/2005/8/layout/chevron2"/>
    <dgm:cxn modelId="{44AC868F-2142-4F59-A24F-3A0443B1B444}" type="presParOf" srcId="{72A3BCD0-E673-4B11-8133-B8B9819FB705}" destId="{0DC52A64-CB15-41B9-B3BB-4D5D5C130D33}" srcOrd="4" destOrd="0" presId="urn:microsoft.com/office/officeart/2005/8/layout/chevron2"/>
    <dgm:cxn modelId="{50D46752-4862-47C8-9BEE-34631DA4BECD}" type="presParOf" srcId="{0DC52A64-CB15-41B9-B3BB-4D5D5C130D33}" destId="{D0E8BA72-DF97-4EF6-B916-F1F686C666D1}" srcOrd="0" destOrd="0" presId="urn:microsoft.com/office/officeart/2005/8/layout/chevron2"/>
    <dgm:cxn modelId="{53B72793-4DA6-4C3B-9A6D-4C80D31169F9}" type="presParOf" srcId="{0DC52A64-CB15-41B9-B3BB-4D5D5C130D33}" destId="{96EC291D-8028-4B78-BEB4-4B9A377F5E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17BF93-C739-41FA-9F4C-3B1AEB3E33C3}">
      <dsp:nvSpPr>
        <dsp:cNvPr id="0" name=""/>
        <dsp:cNvSpPr/>
      </dsp:nvSpPr>
      <dsp:spPr>
        <a:xfrm rot="5400000">
          <a:off x="258166" y="-157324"/>
          <a:ext cx="1260143" cy="157934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tx1"/>
              </a:solidFill>
            </a:rPr>
            <a:t>Present</a:t>
          </a:r>
        </a:p>
      </dsp:txBody>
      <dsp:txXfrm rot="5400000">
        <a:off x="258166" y="-157324"/>
        <a:ext cx="1260143" cy="1579347"/>
      </dsp:txXfrm>
    </dsp:sp>
    <dsp:sp modelId="{30CC62DB-3089-40D8-8998-BC6E3DBF85EE}">
      <dsp:nvSpPr>
        <dsp:cNvPr id="0" name=""/>
        <dsp:cNvSpPr/>
      </dsp:nvSpPr>
      <dsp:spPr>
        <a:xfrm rot="5400000">
          <a:off x="3755859" y="-1997343"/>
          <a:ext cx="819092" cy="4818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Present the change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Anticipate the challenges for each person</a:t>
          </a:r>
          <a:endParaRPr lang="en-US" sz="2000" kern="1200" dirty="0"/>
        </a:p>
      </dsp:txBody>
      <dsp:txXfrm rot="5400000">
        <a:off x="3755859" y="-1997343"/>
        <a:ext cx="819092" cy="4818336"/>
      </dsp:txXfrm>
    </dsp:sp>
    <dsp:sp modelId="{6E78BD00-80B0-4523-8EBE-1DF205405638}">
      <dsp:nvSpPr>
        <dsp:cNvPr id="0" name=""/>
        <dsp:cNvSpPr/>
      </dsp:nvSpPr>
      <dsp:spPr>
        <a:xfrm rot="5400000">
          <a:off x="251202" y="961056"/>
          <a:ext cx="1260143" cy="1565418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tx1"/>
              </a:solidFill>
            </a:rPr>
            <a:t>Explore</a:t>
          </a:r>
          <a:endParaRPr lang="en-US" sz="2400" b="1" kern="1200" baseline="0" dirty="0">
            <a:solidFill>
              <a:schemeClr val="tx1"/>
            </a:solidFill>
          </a:endParaRPr>
        </a:p>
      </dsp:txBody>
      <dsp:txXfrm rot="5400000">
        <a:off x="251202" y="961056"/>
        <a:ext cx="1260143" cy="1565418"/>
      </dsp:txXfrm>
    </dsp:sp>
    <dsp:sp modelId="{EC737DDC-2CB2-4F2A-8E32-93E72316B8DA}">
      <dsp:nvSpPr>
        <dsp:cNvPr id="0" name=""/>
        <dsp:cNvSpPr/>
      </dsp:nvSpPr>
      <dsp:spPr>
        <a:xfrm rot="5400000">
          <a:off x="3749729" y="-887346"/>
          <a:ext cx="819092" cy="4821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Involve employees in developing ideas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Solicit feedback, provide support</a:t>
          </a:r>
          <a:endParaRPr lang="en-US" sz="2000" kern="1200" dirty="0"/>
        </a:p>
      </dsp:txBody>
      <dsp:txXfrm rot="5400000">
        <a:off x="3749729" y="-887346"/>
        <a:ext cx="819092" cy="4821173"/>
      </dsp:txXfrm>
    </dsp:sp>
    <dsp:sp modelId="{D0E8BA72-DF97-4EF6-B916-F1F686C666D1}">
      <dsp:nvSpPr>
        <dsp:cNvPr id="0" name=""/>
        <dsp:cNvSpPr/>
      </dsp:nvSpPr>
      <dsp:spPr>
        <a:xfrm rot="5400000">
          <a:off x="260235" y="2063439"/>
          <a:ext cx="1260143" cy="158348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Overcome Resistance</a:t>
          </a:r>
          <a:endParaRPr lang="en-US" sz="2400" b="1" kern="1200" baseline="0" dirty="0" smtClean="0">
            <a:solidFill>
              <a:schemeClr val="tx1"/>
            </a:solidFill>
          </a:endParaRPr>
        </a:p>
      </dsp:txBody>
      <dsp:txXfrm rot="5400000">
        <a:off x="260235" y="2063439"/>
        <a:ext cx="1260143" cy="1583484"/>
      </dsp:txXfrm>
    </dsp:sp>
    <dsp:sp modelId="{96EC291D-8028-4B78-BEB4-4B9A377F5E7D}">
      <dsp:nvSpPr>
        <dsp:cNvPr id="0" name=""/>
        <dsp:cNvSpPr/>
      </dsp:nvSpPr>
      <dsp:spPr>
        <a:xfrm rot="5400000">
          <a:off x="3758762" y="224069"/>
          <a:ext cx="819092" cy="4821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Listen, empathize, then clarify goal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Involve person in execution</a:t>
          </a:r>
          <a:endParaRPr lang="en-US" sz="2000" kern="1200" dirty="0"/>
        </a:p>
      </dsp:txBody>
      <dsp:txXfrm rot="5400000">
        <a:off x="3758762" y="224069"/>
        <a:ext cx="819092" cy="4821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88511-4B93-4A79-B357-34FD9CAF6291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AED98-28C7-4D2B-9C48-E09A91CEF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868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FBD54-0209-4EBC-8CBE-08F212F7F572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0F662-8996-4369-A478-EB700926A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648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about</a:t>
            </a:r>
            <a:r>
              <a:rPr lang="en-US" baseline="0" dirty="0" smtClean="0"/>
              <a:t> child immigrants and new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0F662-8996-4369-A478-EB700926A6E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is most vulnerable</a:t>
            </a:r>
          </a:p>
          <a:p>
            <a:r>
              <a:rPr lang="en-US" dirty="0" smtClean="0"/>
              <a:t>Personal, psychological needs during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0F662-8996-4369-A478-EB700926A6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is most vulnerable</a:t>
            </a:r>
          </a:p>
          <a:p>
            <a:r>
              <a:rPr lang="en-US" dirty="0" smtClean="0"/>
              <a:t>Personal, psychological needs during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0F662-8996-4369-A478-EB700926A6E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</a:blip>
          <a:stretch>
            <a:fillRect/>
          </a:stretch>
        </p:blipFill>
        <p:spPr>
          <a:xfrm>
            <a:off x="0" y="3290240"/>
            <a:ext cx="8458200" cy="3454415"/>
          </a:xfrm>
          <a:prstGeom prst="rect">
            <a:avLst/>
          </a:prstGeom>
        </p:spPr>
      </p:pic>
      <p:pic>
        <p:nvPicPr>
          <p:cNvPr id="11" name="Picture 10" descr="Wave11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</a:blip>
          <a:stretch>
            <a:fillRect/>
          </a:stretch>
        </p:blipFill>
        <p:spPr>
          <a:xfrm>
            <a:off x="2104372" y="3730911"/>
            <a:ext cx="7039627" cy="3139615"/>
          </a:xfrm>
          <a:prstGeom prst="rect">
            <a:avLst/>
          </a:prstGeom>
        </p:spPr>
      </p:pic>
      <p:pic>
        <p:nvPicPr>
          <p:cNvPr id="8" name="Picture 7" descr="Wave2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</a:blip>
          <a:stretch>
            <a:fillRect/>
          </a:stretch>
        </p:blipFill>
        <p:spPr>
          <a:xfrm>
            <a:off x="-12526" y="0"/>
            <a:ext cx="5373635" cy="6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</a:blip>
          <a:stretch>
            <a:fillRect/>
          </a:stretch>
        </p:blipFill>
        <p:spPr>
          <a:xfrm>
            <a:off x="-12526" y="-25052"/>
            <a:ext cx="5373635" cy="563881"/>
          </a:xfrm>
          <a:prstGeom prst="rect">
            <a:avLst/>
          </a:prstGeom>
        </p:spPr>
      </p:pic>
      <p:pic>
        <p:nvPicPr>
          <p:cNvPr id="14" name="Picture 13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>
            <a:off x="0" y="4480469"/>
            <a:ext cx="9144000" cy="2102938"/>
          </a:xfrm>
          <a:prstGeom prst="rect">
            <a:avLst/>
          </a:prstGeom>
        </p:spPr>
      </p:pic>
      <p:pic>
        <p:nvPicPr>
          <p:cNvPr id="16" name="Picture 15" descr="Wave9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</a:blip>
          <a:stretch>
            <a:fillRect/>
          </a:stretch>
        </p:blipFill>
        <p:spPr>
          <a:xfrm>
            <a:off x="5830816" y="3591837"/>
            <a:ext cx="3313183" cy="1341123"/>
          </a:xfrm>
          <a:prstGeom prst="rect">
            <a:avLst/>
          </a:prstGeom>
        </p:spPr>
      </p:pic>
      <p:pic>
        <p:nvPicPr>
          <p:cNvPr id="17" name="Picture 16" descr="Wave6.png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tretch>
            <a:fillRect/>
          </a:stretch>
        </p:blipFill>
        <p:spPr>
          <a:xfrm>
            <a:off x="-16807" y="4967350"/>
            <a:ext cx="4476074" cy="809685"/>
          </a:xfrm>
          <a:prstGeom prst="rect">
            <a:avLst/>
          </a:prstGeom>
        </p:spPr>
      </p:pic>
      <p:pic>
        <p:nvPicPr>
          <p:cNvPr id="19" name="Picture 18" descr="Wave3.png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20" name="Picture 19" descr="Wave11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90800" y="3260331"/>
            <a:ext cx="6553200" cy="3611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3000" contrast="72000"/>
          </a:blip>
          <a:stretch>
            <a:fillRect/>
          </a:stretch>
        </p:blipFill>
        <p:spPr>
          <a:xfrm rot="5400000">
            <a:off x="-2816379" y="2865715"/>
            <a:ext cx="6857999" cy="1126571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3000"/>
          </a:blip>
          <a:stretch>
            <a:fillRect/>
          </a:stretch>
        </p:blipFill>
        <p:spPr>
          <a:xfrm rot="5400000">
            <a:off x="-2891150" y="2830213"/>
            <a:ext cx="6858000" cy="120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8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8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 rot="5400000">
            <a:off x="-2953781" y="2828521"/>
            <a:ext cx="6858000" cy="1200958"/>
          </a:xfrm>
          <a:prstGeom prst="rect">
            <a:avLst/>
          </a:prstGeom>
        </p:spPr>
      </p:pic>
      <p:pic>
        <p:nvPicPr>
          <p:cNvPr id="11" name="Picture 10" descr="Wave10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 rot="5400000">
            <a:off x="-3062616" y="2956141"/>
            <a:ext cx="6858001" cy="945719"/>
          </a:xfrm>
          <a:prstGeom prst="rect">
            <a:avLst/>
          </a:prstGeom>
        </p:spPr>
      </p:pic>
      <p:pic>
        <p:nvPicPr>
          <p:cNvPr id="14" name="Picture 13" descr="Wave1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6000" contrast="66000"/>
          </a:blip>
          <a:stretch>
            <a:fillRect/>
          </a:stretch>
        </p:blipFill>
        <p:spPr>
          <a:xfrm>
            <a:off x="-106475" y="5436296"/>
            <a:ext cx="9250475" cy="14359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AB21-1395-4141-91B7-B6012F24BF17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lpinto@theadom.org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662" y="941696"/>
            <a:ext cx="8649269" cy="1470025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en-US" sz="3600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Bridging the Gap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Change:  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Leading, Adapting and Helping Others to Adapt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311" y="2585884"/>
            <a:ext cx="8635620" cy="88490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St. Thomas University        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August 8, 2012</a:t>
            </a:r>
            <a:endParaRPr lang="en-US" sz="2800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5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552" y="3116826"/>
            <a:ext cx="2000348" cy="296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2200" u="sng" dirty="0" smtClean="0"/>
              <a:t>Stages of Change: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Three Zones</a:t>
            </a:r>
            <a:endParaRPr lang="en-US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4"/>
          <p:cNvGrpSpPr/>
          <p:nvPr/>
        </p:nvGrpSpPr>
        <p:grpSpPr>
          <a:xfrm>
            <a:off x="1203930" y="3170116"/>
            <a:ext cx="7480677" cy="1443448"/>
            <a:chOff x="1203930" y="3170116"/>
            <a:chExt cx="7480677" cy="1068668"/>
          </a:xfrm>
        </p:grpSpPr>
        <p:sp>
          <p:nvSpPr>
            <p:cNvPr id="7" name="Freeform 6"/>
            <p:cNvSpPr/>
            <p:nvPr/>
          </p:nvSpPr>
          <p:spPr>
            <a:xfrm>
              <a:off x="1203930" y="3170116"/>
              <a:ext cx="2671670" cy="1068668"/>
            </a:xfrm>
            <a:custGeom>
              <a:avLst/>
              <a:gdLst>
                <a:gd name="connsiteX0" fmla="*/ 0 w 2671670"/>
                <a:gd name="connsiteY0" fmla="*/ 0 h 1068668"/>
                <a:gd name="connsiteX1" fmla="*/ 2137336 w 2671670"/>
                <a:gd name="connsiteY1" fmla="*/ 0 h 1068668"/>
                <a:gd name="connsiteX2" fmla="*/ 2671670 w 2671670"/>
                <a:gd name="connsiteY2" fmla="*/ 534334 h 1068668"/>
                <a:gd name="connsiteX3" fmla="*/ 2137336 w 2671670"/>
                <a:gd name="connsiteY3" fmla="*/ 1068668 h 1068668"/>
                <a:gd name="connsiteX4" fmla="*/ 0 w 2671670"/>
                <a:gd name="connsiteY4" fmla="*/ 1068668 h 1068668"/>
                <a:gd name="connsiteX5" fmla="*/ 534334 w 2671670"/>
                <a:gd name="connsiteY5" fmla="*/ 534334 h 1068668"/>
                <a:gd name="connsiteX6" fmla="*/ 0 w 2671670"/>
                <a:gd name="connsiteY6" fmla="*/ 0 h 106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1670" h="1068668">
                  <a:moveTo>
                    <a:pt x="0" y="0"/>
                  </a:moveTo>
                  <a:lnTo>
                    <a:pt x="2137336" y="0"/>
                  </a:lnTo>
                  <a:lnTo>
                    <a:pt x="2671670" y="534334"/>
                  </a:lnTo>
                  <a:lnTo>
                    <a:pt x="2137336" y="1068668"/>
                  </a:lnTo>
                  <a:lnTo>
                    <a:pt x="0" y="1068668"/>
                  </a:lnTo>
                  <a:lnTo>
                    <a:pt x="534334" y="534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0346" tIns="32004" rIns="566338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Ending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of an Era</a:t>
              </a:r>
              <a:endParaRPr lang="en-US" sz="24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608433" y="3170116"/>
              <a:ext cx="2671670" cy="1068668"/>
            </a:xfrm>
            <a:custGeom>
              <a:avLst/>
              <a:gdLst>
                <a:gd name="connsiteX0" fmla="*/ 0 w 2671670"/>
                <a:gd name="connsiteY0" fmla="*/ 0 h 1068668"/>
                <a:gd name="connsiteX1" fmla="*/ 2137336 w 2671670"/>
                <a:gd name="connsiteY1" fmla="*/ 0 h 1068668"/>
                <a:gd name="connsiteX2" fmla="*/ 2671670 w 2671670"/>
                <a:gd name="connsiteY2" fmla="*/ 534334 h 1068668"/>
                <a:gd name="connsiteX3" fmla="*/ 2137336 w 2671670"/>
                <a:gd name="connsiteY3" fmla="*/ 1068668 h 1068668"/>
                <a:gd name="connsiteX4" fmla="*/ 0 w 2671670"/>
                <a:gd name="connsiteY4" fmla="*/ 1068668 h 1068668"/>
                <a:gd name="connsiteX5" fmla="*/ 534334 w 2671670"/>
                <a:gd name="connsiteY5" fmla="*/ 534334 h 1068668"/>
                <a:gd name="connsiteX6" fmla="*/ 0 w 2671670"/>
                <a:gd name="connsiteY6" fmla="*/ 0 h 106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1670" h="1068668">
                  <a:moveTo>
                    <a:pt x="0" y="0"/>
                  </a:moveTo>
                  <a:lnTo>
                    <a:pt x="2137336" y="0"/>
                  </a:lnTo>
                  <a:lnTo>
                    <a:pt x="2671670" y="534334"/>
                  </a:lnTo>
                  <a:lnTo>
                    <a:pt x="2137336" y="1068668"/>
                  </a:lnTo>
                  <a:lnTo>
                    <a:pt x="0" y="1068668"/>
                  </a:lnTo>
                  <a:lnTo>
                    <a:pt x="534334" y="534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0346" tIns="32004" rIns="566338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Unknown</a:t>
              </a:r>
              <a:endParaRPr lang="en-US" sz="24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012937" y="3170116"/>
              <a:ext cx="2671670" cy="1068668"/>
            </a:xfrm>
            <a:custGeom>
              <a:avLst/>
              <a:gdLst>
                <a:gd name="connsiteX0" fmla="*/ 0 w 2671670"/>
                <a:gd name="connsiteY0" fmla="*/ 0 h 1068668"/>
                <a:gd name="connsiteX1" fmla="*/ 2137336 w 2671670"/>
                <a:gd name="connsiteY1" fmla="*/ 0 h 1068668"/>
                <a:gd name="connsiteX2" fmla="*/ 2671670 w 2671670"/>
                <a:gd name="connsiteY2" fmla="*/ 534334 h 1068668"/>
                <a:gd name="connsiteX3" fmla="*/ 2137336 w 2671670"/>
                <a:gd name="connsiteY3" fmla="*/ 1068668 h 1068668"/>
                <a:gd name="connsiteX4" fmla="*/ 0 w 2671670"/>
                <a:gd name="connsiteY4" fmla="*/ 1068668 h 1068668"/>
                <a:gd name="connsiteX5" fmla="*/ 534334 w 2671670"/>
                <a:gd name="connsiteY5" fmla="*/ 534334 h 1068668"/>
                <a:gd name="connsiteX6" fmla="*/ 0 w 2671670"/>
                <a:gd name="connsiteY6" fmla="*/ 0 h 106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1670" h="1068668">
                  <a:moveTo>
                    <a:pt x="0" y="0"/>
                  </a:moveTo>
                  <a:lnTo>
                    <a:pt x="2137336" y="0"/>
                  </a:lnTo>
                  <a:lnTo>
                    <a:pt x="2671670" y="534334"/>
                  </a:lnTo>
                  <a:lnTo>
                    <a:pt x="2137336" y="1068668"/>
                  </a:lnTo>
                  <a:lnTo>
                    <a:pt x="0" y="1068668"/>
                  </a:lnTo>
                  <a:lnTo>
                    <a:pt x="534334" y="534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0346" tIns="32004" rIns="566338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The New Normal</a:t>
              </a:r>
              <a:endParaRPr lang="en-US" sz="24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2200" u="sng" dirty="0" smtClean="0"/>
              <a:t>Stages of Change: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Three Zones</a:t>
            </a:r>
            <a:endParaRPr lang="en-US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reeform 12"/>
          <p:cNvSpPr/>
          <p:nvPr/>
        </p:nvSpPr>
        <p:spPr>
          <a:xfrm>
            <a:off x="1206269" y="1670954"/>
            <a:ext cx="1860300" cy="1484312"/>
          </a:xfrm>
          <a:custGeom>
            <a:avLst/>
            <a:gdLst>
              <a:gd name="connsiteX0" fmla="*/ 0 w 1484312"/>
              <a:gd name="connsiteY0" fmla="*/ 0 h 1860300"/>
              <a:gd name="connsiteX1" fmla="*/ 742156 w 1484312"/>
              <a:gd name="connsiteY1" fmla="*/ 0 h 1860300"/>
              <a:gd name="connsiteX2" fmla="*/ 1484312 w 1484312"/>
              <a:gd name="connsiteY2" fmla="*/ 930150 h 1860300"/>
              <a:gd name="connsiteX3" fmla="*/ 742156 w 1484312"/>
              <a:gd name="connsiteY3" fmla="*/ 1860300 h 1860300"/>
              <a:gd name="connsiteX4" fmla="*/ 0 w 1484312"/>
              <a:gd name="connsiteY4" fmla="*/ 1860300 h 1860300"/>
              <a:gd name="connsiteX5" fmla="*/ 742156 w 1484312"/>
              <a:gd name="connsiteY5" fmla="*/ 930150 h 1860300"/>
              <a:gd name="connsiteX6" fmla="*/ 0 w 1484312"/>
              <a:gd name="connsiteY6" fmla="*/ 0 h 186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860300">
                <a:moveTo>
                  <a:pt x="1484312" y="0"/>
                </a:moveTo>
                <a:lnTo>
                  <a:pt x="1484312" y="930150"/>
                </a:lnTo>
                <a:lnTo>
                  <a:pt x="742156" y="1860300"/>
                </a:lnTo>
                <a:lnTo>
                  <a:pt x="0" y="930150"/>
                </a:lnTo>
                <a:lnTo>
                  <a:pt x="0" y="0"/>
                </a:lnTo>
                <a:lnTo>
                  <a:pt x="742156" y="930150"/>
                </a:lnTo>
                <a:lnTo>
                  <a:pt x="148431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18415" rIns="18415" bIns="18415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 kern="1200" baseline="0" dirty="0" smtClean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14" name="Freeform 13"/>
          <p:cNvSpPr/>
          <p:nvPr/>
        </p:nvSpPr>
        <p:spPr>
          <a:xfrm>
            <a:off x="3080334" y="1670954"/>
            <a:ext cx="4789631" cy="964804"/>
          </a:xfrm>
          <a:custGeom>
            <a:avLst/>
            <a:gdLst>
              <a:gd name="connsiteX0" fmla="*/ 160804 w 964803"/>
              <a:gd name="connsiteY0" fmla="*/ 0 h 4789630"/>
              <a:gd name="connsiteX1" fmla="*/ 803999 w 964803"/>
              <a:gd name="connsiteY1" fmla="*/ 0 h 4789630"/>
              <a:gd name="connsiteX2" fmla="*/ 917705 w 964803"/>
              <a:gd name="connsiteY2" fmla="*/ 47099 h 4789630"/>
              <a:gd name="connsiteX3" fmla="*/ 964803 w 964803"/>
              <a:gd name="connsiteY3" fmla="*/ 160805 h 4789630"/>
              <a:gd name="connsiteX4" fmla="*/ 964803 w 964803"/>
              <a:gd name="connsiteY4" fmla="*/ 4789630 h 4789630"/>
              <a:gd name="connsiteX5" fmla="*/ 964803 w 964803"/>
              <a:gd name="connsiteY5" fmla="*/ 4789630 h 4789630"/>
              <a:gd name="connsiteX6" fmla="*/ 964803 w 964803"/>
              <a:gd name="connsiteY6" fmla="*/ 4789630 h 4789630"/>
              <a:gd name="connsiteX7" fmla="*/ 0 w 964803"/>
              <a:gd name="connsiteY7" fmla="*/ 4789630 h 4789630"/>
              <a:gd name="connsiteX8" fmla="*/ 0 w 964803"/>
              <a:gd name="connsiteY8" fmla="*/ 4789630 h 4789630"/>
              <a:gd name="connsiteX9" fmla="*/ 0 w 964803"/>
              <a:gd name="connsiteY9" fmla="*/ 4789630 h 4789630"/>
              <a:gd name="connsiteX10" fmla="*/ 0 w 964803"/>
              <a:gd name="connsiteY10" fmla="*/ 160804 h 4789630"/>
              <a:gd name="connsiteX11" fmla="*/ 47099 w 964803"/>
              <a:gd name="connsiteY11" fmla="*/ 47098 h 4789630"/>
              <a:gd name="connsiteX12" fmla="*/ 160805 w 964803"/>
              <a:gd name="connsiteY12" fmla="*/ 0 h 4789630"/>
              <a:gd name="connsiteX13" fmla="*/ 160804 w 964803"/>
              <a:gd name="connsiteY13" fmla="*/ 0 h 478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4789630">
                <a:moveTo>
                  <a:pt x="964803" y="798291"/>
                </a:moveTo>
                <a:lnTo>
                  <a:pt x="964803" y="3991339"/>
                </a:lnTo>
                <a:cubicBezTo>
                  <a:pt x="964803" y="4203059"/>
                  <a:pt x="961390" y="4406106"/>
                  <a:pt x="955315" y="4555816"/>
                </a:cubicBezTo>
                <a:cubicBezTo>
                  <a:pt x="949241" y="4705526"/>
                  <a:pt x="941002" y="4789628"/>
                  <a:pt x="932411" y="4789628"/>
                </a:cubicBezTo>
                <a:lnTo>
                  <a:pt x="0" y="4789628"/>
                </a:lnTo>
                <a:lnTo>
                  <a:pt x="0" y="4789628"/>
                </a:lnTo>
                <a:lnTo>
                  <a:pt x="0" y="478962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932411" y="2"/>
                </a:lnTo>
                <a:cubicBezTo>
                  <a:pt x="941002" y="2"/>
                  <a:pt x="949241" y="84109"/>
                  <a:pt x="955316" y="233819"/>
                </a:cubicBezTo>
                <a:cubicBezTo>
                  <a:pt x="961390" y="383529"/>
                  <a:pt x="964803" y="586576"/>
                  <a:pt x="964803" y="798296"/>
                </a:cubicBezTo>
                <a:lnTo>
                  <a:pt x="964803" y="7982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61068" rIns="61068" bIns="61069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/>
              <a:t>Loss, letting go, grieving</a:t>
            </a:r>
            <a:endParaRPr lang="en-US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/>
              <a:t>Old identity, old ways of doing things</a:t>
            </a:r>
            <a:endParaRPr lang="en-US" sz="2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1206269" y="2959617"/>
            <a:ext cx="1843894" cy="1484312"/>
          </a:xfrm>
          <a:custGeom>
            <a:avLst/>
            <a:gdLst>
              <a:gd name="connsiteX0" fmla="*/ 0 w 1484312"/>
              <a:gd name="connsiteY0" fmla="*/ 0 h 1843894"/>
              <a:gd name="connsiteX1" fmla="*/ 742156 w 1484312"/>
              <a:gd name="connsiteY1" fmla="*/ 0 h 1843894"/>
              <a:gd name="connsiteX2" fmla="*/ 1484312 w 1484312"/>
              <a:gd name="connsiteY2" fmla="*/ 921947 h 1843894"/>
              <a:gd name="connsiteX3" fmla="*/ 742156 w 1484312"/>
              <a:gd name="connsiteY3" fmla="*/ 1843894 h 1843894"/>
              <a:gd name="connsiteX4" fmla="*/ 0 w 1484312"/>
              <a:gd name="connsiteY4" fmla="*/ 1843894 h 1843894"/>
              <a:gd name="connsiteX5" fmla="*/ 742156 w 1484312"/>
              <a:gd name="connsiteY5" fmla="*/ 921947 h 1843894"/>
              <a:gd name="connsiteX6" fmla="*/ 0 w 1484312"/>
              <a:gd name="connsiteY6" fmla="*/ 0 h 18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843894">
                <a:moveTo>
                  <a:pt x="1484312" y="0"/>
                </a:moveTo>
                <a:lnTo>
                  <a:pt x="1484312" y="921947"/>
                </a:lnTo>
                <a:lnTo>
                  <a:pt x="742156" y="1843894"/>
                </a:lnTo>
                <a:lnTo>
                  <a:pt x="0" y="921947"/>
                </a:lnTo>
                <a:lnTo>
                  <a:pt x="0" y="0"/>
                </a:lnTo>
                <a:lnTo>
                  <a:pt x="742156" y="921947"/>
                </a:lnTo>
                <a:lnTo>
                  <a:pt x="148431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baseline="0" dirty="0" smtClean="0">
                <a:solidFill>
                  <a:schemeClr val="tx1"/>
                </a:solidFill>
              </a:rPr>
              <a:t>Unknown</a:t>
            </a:r>
            <a:endParaRPr lang="en-US" sz="2800" b="1" kern="1200" baseline="0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71427" y="2959618"/>
            <a:ext cx="4791039" cy="964803"/>
          </a:xfrm>
          <a:custGeom>
            <a:avLst/>
            <a:gdLst>
              <a:gd name="connsiteX0" fmla="*/ 160804 w 964803"/>
              <a:gd name="connsiteY0" fmla="*/ 0 h 4791039"/>
              <a:gd name="connsiteX1" fmla="*/ 803999 w 964803"/>
              <a:gd name="connsiteY1" fmla="*/ 0 h 4791039"/>
              <a:gd name="connsiteX2" fmla="*/ 917705 w 964803"/>
              <a:gd name="connsiteY2" fmla="*/ 47099 h 4791039"/>
              <a:gd name="connsiteX3" fmla="*/ 964803 w 964803"/>
              <a:gd name="connsiteY3" fmla="*/ 160805 h 4791039"/>
              <a:gd name="connsiteX4" fmla="*/ 964803 w 964803"/>
              <a:gd name="connsiteY4" fmla="*/ 4791039 h 4791039"/>
              <a:gd name="connsiteX5" fmla="*/ 964803 w 964803"/>
              <a:gd name="connsiteY5" fmla="*/ 4791039 h 4791039"/>
              <a:gd name="connsiteX6" fmla="*/ 964803 w 964803"/>
              <a:gd name="connsiteY6" fmla="*/ 4791039 h 4791039"/>
              <a:gd name="connsiteX7" fmla="*/ 0 w 964803"/>
              <a:gd name="connsiteY7" fmla="*/ 4791039 h 4791039"/>
              <a:gd name="connsiteX8" fmla="*/ 0 w 964803"/>
              <a:gd name="connsiteY8" fmla="*/ 4791039 h 4791039"/>
              <a:gd name="connsiteX9" fmla="*/ 0 w 964803"/>
              <a:gd name="connsiteY9" fmla="*/ 4791039 h 4791039"/>
              <a:gd name="connsiteX10" fmla="*/ 0 w 964803"/>
              <a:gd name="connsiteY10" fmla="*/ 160804 h 4791039"/>
              <a:gd name="connsiteX11" fmla="*/ 47099 w 964803"/>
              <a:gd name="connsiteY11" fmla="*/ 47098 h 4791039"/>
              <a:gd name="connsiteX12" fmla="*/ 160805 w 964803"/>
              <a:gd name="connsiteY12" fmla="*/ 0 h 4791039"/>
              <a:gd name="connsiteX13" fmla="*/ 160804 w 964803"/>
              <a:gd name="connsiteY13" fmla="*/ 0 h 479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4791039">
                <a:moveTo>
                  <a:pt x="964803" y="798526"/>
                </a:moveTo>
                <a:lnTo>
                  <a:pt x="964803" y="3992513"/>
                </a:lnTo>
                <a:cubicBezTo>
                  <a:pt x="964803" y="4204296"/>
                  <a:pt x="961391" y="4407402"/>
                  <a:pt x="955318" y="4557157"/>
                </a:cubicBezTo>
                <a:cubicBezTo>
                  <a:pt x="949245" y="4706911"/>
                  <a:pt x="941009" y="4791037"/>
                  <a:pt x="932421" y="4791037"/>
                </a:cubicBezTo>
                <a:lnTo>
                  <a:pt x="0" y="4791037"/>
                </a:lnTo>
                <a:lnTo>
                  <a:pt x="0" y="4791037"/>
                </a:lnTo>
                <a:lnTo>
                  <a:pt x="0" y="4791037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932421" y="2"/>
                </a:lnTo>
                <a:cubicBezTo>
                  <a:pt x="941009" y="2"/>
                  <a:pt x="949246" y="84133"/>
                  <a:pt x="955319" y="233887"/>
                </a:cubicBezTo>
                <a:cubicBezTo>
                  <a:pt x="961391" y="383642"/>
                  <a:pt x="964803" y="586748"/>
                  <a:pt x="964803" y="798531"/>
                </a:cubicBezTo>
                <a:lnTo>
                  <a:pt x="964803" y="7985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61068" rIns="61068" bIns="61068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/>
              <a:t>Disorientation</a:t>
            </a:r>
            <a:endParaRPr lang="en-US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/>
              <a:t>Realignments, Reinventing, Renewal</a:t>
            </a:r>
            <a:endParaRPr lang="en-US" sz="2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1206269" y="4248280"/>
            <a:ext cx="1865174" cy="1484313"/>
          </a:xfrm>
          <a:custGeom>
            <a:avLst/>
            <a:gdLst>
              <a:gd name="connsiteX0" fmla="*/ 0 w 1484312"/>
              <a:gd name="connsiteY0" fmla="*/ 0 h 1865173"/>
              <a:gd name="connsiteX1" fmla="*/ 742156 w 1484312"/>
              <a:gd name="connsiteY1" fmla="*/ 0 h 1865173"/>
              <a:gd name="connsiteX2" fmla="*/ 1484312 w 1484312"/>
              <a:gd name="connsiteY2" fmla="*/ 932587 h 1865173"/>
              <a:gd name="connsiteX3" fmla="*/ 742156 w 1484312"/>
              <a:gd name="connsiteY3" fmla="*/ 1865173 h 1865173"/>
              <a:gd name="connsiteX4" fmla="*/ 0 w 1484312"/>
              <a:gd name="connsiteY4" fmla="*/ 1865173 h 1865173"/>
              <a:gd name="connsiteX5" fmla="*/ 742156 w 1484312"/>
              <a:gd name="connsiteY5" fmla="*/ 932587 h 1865173"/>
              <a:gd name="connsiteX6" fmla="*/ 0 w 1484312"/>
              <a:gd name="connsiteY6" fmla="*/ 0 h 186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865173">
                <a:moveTo>
                  <a:pt x="1484312" y="1"/>
                </a:moveTo>
                <a:lnTo>
                  <a:pt x="1484312" y="932586"/>
                </a:lnTo>
                <a:lnTo>
                  <a:pt x="742156" y="1865172"/>
                </a:lnTo>
                <a:lnTo>
                  <a:pt x="0" y="932587"/>
                </a:lnTo>
                <a:lnTo>
                  <a:pt x="0" y="1"/>
                </a:lnTo>
                <a:lnTo>
                  <a:pt x="742156" y="932587"/>
                </a:lnTo>
                <a:lnTo>
                  <a:pt x="1484312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1" tIns="17780" rIns="17780" bIns="1778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chemeClr val="tx1"/>
                </a:solidFill>
              </a:rPr>
              <a:t>New Normal</a:t>
            </a:r>
            <a:endParaRPr lang="en-US" sz="2800" b="1" kern="1200" baseline="0" dirty="0" smtClean="0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082066" y="4248281"/>
            <a:ext cx="4791039" cy="964803"/>
          </a:xfrm>
          <a:custGeom>
            <a:avLst/>
            <a:gdLst>
              <a:gd name="connsiteX0" fmla="*/ 160804 w 964803"/>
              <a:gd name="connsiteY0" fmla="*/ 0 h 4791039"/>
              <a:gd name="connsiteX1" fmla="*/ 803999 w 964803"/>
              <a:gd name="connsiteY1" fmla="*/ 0 h 4791039"/>
              <a:gd name="connsiteX2" fmla="*/ 917705 w 964803"/>
              <a:gd name="connsiteY2" fmla="*/ 47099 h 4791039"/>
              <a:gd name="connsiteX3" fmla="*/ 964803 w 964803"/>
              <a:gd name="connsiteY3" fmla="*/ 160805 h 4791039"/>
              <a:gd name="connsiteX4" fmla="*/ 964803 w 964803"/>
              <a:gd name="connsiteY4" fmla="*/ 4791039 h 4791039"/>
              <a:gd name="connsiteX5" fmla="*/ 964803 w 964803"/>
              <a:gd name="connsiteY5" fmla="*/ 4791039 h 4791039"/>
              <a:gd name="connsiteX6" fmla="*/ 964803 w 964803"/>
              <a:gd name="connsiteY6" fmla="*/ 4791039 h 4791039"/>
              <a:gd name="connsiteX7" fmla="*/ 0 w 964803"/>
              <a:gd name="connsiteY7" fmla="*/ 4791039 h 4791039"/>
              <a:gd name="connsiteX8" fmla="*/ 0 w 964803"/>
              <a:gd name="connsiteY8" fmla="*/ 4791039 h 4791039"/>
              <a:gd name="connsiteX9" fmla="*/ 0 w 964803"/>
              <a:gd name="connsiteY9" fmla="*/ 4791039 h 4791039"/>
              <a:gd name="connsiteX10" fmla="*/ 0 w 964803"/>
              <a:gd name="connsiteY10" fmla="*/ 160804 h 4791039"/>
              <a:gd name="connsiteX11" fmla="*/ 47099 w 964803"/>
              <a:gd name="connsiteY11" fmla="*/ 47098 h 4791039"/>
              <a:gd name="connsiteX12" fmla="*/ 160805 w 964803"/>
              <a:gd name="connsiteY12" fmla="*/ 0 h 4791039"/>
              <a:gd name="connsiteX13" fmla="*/ 160804 w 964803"/>
              <a:gd name="connsiteY13" fmla="*/ 0 h 479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4791039">
                <a:moveTo>
                  <a:pt x="964803" y="798526"/>
                </a:moveTo>
                <a:lnTo>
                  <a:pt x="964803" y="3992513"/>
                </a:lnTo>
                <a:cubicBezTo>
                  <a:pt x="964803" y="4204296"/>
                  <a:pt x="961391" y="4407402"/>
                  <a:pt x="955318" y="4557157"/>
                </a:cubicBezTo>
                <a:cubicBezTo>
                  <a:pt x="949245" y="4706911"/>
                  <a:pt x="941009" y="4791037"/>
                  <a:pt x="932421" y="4791037"/>
                </a:cubicBezTo>
                <a:lnTo>
                  <a:pt x="0" y="4791037"/>
                </a:lnTo>
                <a:lnTo>
                  <a:pt x="0" y="4791037"/>
                </a:lnTo>
                <a:lnTo>
                  <a:pt x="0" y="4791037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932421" y="2"/>
                </a:lnTo>
                <a:cubicBezTo>
                  <a:pt x="941009" y="2"/>
                  <a:pt x="949246" y="84133"/>
                  <a:pt x="955319" y="233887"/>
                </a:cubicBezTo>
                <a:cubicBezTo>
                  <a:pt x="961391" y="383642"/>
                  <a:pt x="964803" y="586748"/>
                  <a:pt x="964803" y="798531"/>
                </a:cubicBezTo>
                <a:lnTo>
                  <a:pt x="964803" y="7985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61068" rIns="61068" bIns="61068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/>
              <a:t>New direction, sense of purpose</a:t>
            </a:r>
            <a:endParaRPr lang="en-US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/>
              <a:t>New identity</a:t>
            </a:r>
            <a:endParaRPr lang="en-US" sz="2200" kern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The End:  Helping others let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9" y="1417638"/>
            <a:ext cx="8328991" cy="45308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Identify the loss and its impact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Anticipate:  Who will lose what?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Communication during zone:</a:t>
            </a:r>
          </a:p>
          <a:p>
            <a:pPr lvl="2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8000" dirty="0" smtClean="0"/>
              <a:t> “What is different for you?”</a:t>
            </a:r>
          </a:p>
          <a:p>
            <a:pPr lvl="2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8000" dirty="0" smtClean="0"/>
              <a:t>“What do you miss most?”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Acknowledge the loss with empathetic words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8000" dirty="0" smtClean="0"/>
              <a:t>“I know that Father Joe used to visit the kids in the school everyday. They miss him, I’m sure.”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8000" dirty="0" smtClean="0"/>
              <a:t>“I heard that Mrs. Martinez had a new saint or superhero nickname for each child. That must have made each of you feel very special.”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Respect the past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Don’t  </a:t>
            </a:r>
            <a:r>
              <a:rPr lang="en-US" sz="8000" dirty="0" err="1" smtClean="0"/>
              <a:t>dis</a:t>
            </a:r>
            <a:r>
              <a:rPr lang="en-US" sz="8000" dirty="0" smtClean="0"/>
              <a:t> the former leader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Acknowledge the value of the former way under the former system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The End:  Helping others let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9" y="1523572"/>
            <a:ext cx="8328991" cy="45308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Brace yourself for increased sensitivities and emotions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Denial, anger, bargaining, anxiety, sadness, resignation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Take them seriously but don’t take it personal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Allow some slack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Give something back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600" dirty="0" smtClean="0"/>
              <a:t>What can I give to compensate for the void felt by the loss?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Over-Communicate!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Vacuum of information is quickly filled by assumptions that may arise from insecurities or fears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Provide information at every step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Don’t hide information or keep secrets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The End:  Helping others let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9" y="1523572"/>
            <a:ext cx="8328991" cy="45308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Memorialize something from the ending era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Let people take something from the end into the new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endParaRPr lang="en-US" sz="92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Identify the continuity from the former to the future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600" dirty="0" smtClean="0"/>
              <a:t>Start-up parish or school has grown but mission may be same, people may be same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600" dirty="0" smtClean="0"/>
              <a:t>Merger of parish or school means neither would have survived alone but now can serve same people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The Unknown:  Leading others through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9" y="1523572"/>
            <a:ext cx="8328991" cy="45308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Understand the characteristics of the Unknown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Disorientation: Unsure of direction, methods, information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Training curve, Job takes longer to do, workload increased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People anxious, insecure with uncertain direction and unfamiliar patterns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Jockeying for positions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Some want to move forward, some want to jump ship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Conflicts  can occur, factions form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Call it what it is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Acknowledge unknown with metaphor (Neutral Zone)</a:t>
            </a:r>
          </a:p>
          <a:p>
            <a:pPr lvl="2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8000" dirty="0" smtClean="0"/>
              <a:t>“How’s life in the zone?”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Use new language (“skate quickly over thin ice”)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The Unknown:  Leading others through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9" y="1789043"/>
            <a:ext cx="8328991" cy="45308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Identify and strengthen what will remain the same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Review programs, policies and procedures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If it works well, don’t “fix” it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Do assess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0000" b="1" dirty="0" smtClean="0"/>
              <a:t>Build temporary structures where needed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Identify gaps caused by end of former (knowledge, information, relationships) and make provisions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If others have left, how will their responsibilities be handled?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If new building, define temporary structure and purpose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Short-term goals to move forward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The Unknown:  Leading others through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9" y="1808922"/>
            <a:ext cx="8328991" cy="42455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Build the team (relationships)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7200" dirty="0" smtClean="0"/>
              <a:t>Check in often:  “How are we doing today?”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7200" dirty="0" smtClean="0"/>
              <a:t>Be open to suggestions from team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7200" dirty="0" smtClean="0"/>
              <a:t>Assign projects to groups (strengthen relationships, move forward)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7200" dirty="0" smtClean="0"/>
              <a:t>Careful not to show favorites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7200" dirty="0" smtClean="0"/>
              <a:t>Meet more often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0000" b="1" dirty="0" smtClean="0"/>
              <a:t>Develop your people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Identify knowledge and skill gaps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8000" dirty="0" smtClean="0"/>
              <a:t>Train your people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The New Normal:  Turning the new beginning into the way it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10" y="1868557"/>
            <a:ext cx="7871790" cy="34261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The Vision:  Clarify and Communicate it -- Often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Put your vision into a simple statement or motto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Reinforce how goals, measures, programs, relate to it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Be ready to explain why something is NOT in alignment with it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Use the vision statement to rally people forward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Communicate how your team contributes to the vision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n-US" sz="10000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The New Normal:  Turning the new beginning into the way it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10" y="1868557"/>
            <a:ext cx="7871790" cy="34261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1" dirty="0" smtClean="0"/>
              <a:t>The Processes:  Who does what, when and how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Sketch the steps in the big picture, including events and milestones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Clarify roles and schedules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Get policies and procedures in place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200" dirty="0" smtClean="0"/>
              <a:t>Accountabilities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n-US" sz="10000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7" y="1417638"/>
            <a:ext cx="7485841" cy="4625353"/>
          </a:xfrm>
        </p:spPr>
        <p:txBody>
          <a:bodyPr>
            <a:normAutofit fontScale="77500" lnSpcReduction="20000"/>
          </a:bodyPr>
          <a:lstStyle/>
          <a:p>
            <a:pPr marL="525463" indent="-4064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Part I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Welcome &amp; Introductions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Scanning the Environment:  Changes in the Air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Stages of Change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Leading and Helping Others to Adapt through each Stage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rgbClr val="B48900"/>
                </a:solidFill>
                <a:latin typeface="Calibri" pitchFamily="34" charset="0"/>
              </a:rPr>
              <a:t> Break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Part II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M.O. for Leading Change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M.O. for Adapting to Change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Action Planning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endParaRPr lang="en-US" sz="2800" b="1" dirty="0" smtClean="0">
              <a:solidFill>
                <a:srgbClr val="005DBA"/>
              </a:solidFill>
              <a:latin typeface="Gill Sans MT" pitchFamily="34" charset="0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The New Normal:  Turning the new beginning into the way it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10" y="1868558"/>
            <a:ext cx="7871790" cy="228599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5100" b="1" dirty="0" smtClean="0"/>
              <a:t>Reinforcing the new reality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5100" dirty="0" smtClean="0"/>
              <a:t>Consistency of message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5100" dirty="0" smtClean="0"/>
              <a:t>Reinforce desired behavior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5100" dirty="0" smtClean="0"/>
              <a:t>Formative evaluation of progress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5100" dirty="0" smtClean="0"/>
              <a:t>Celebrate the new “firsts”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n-US" sz="10000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9" y="2643809"/>
            <a:ext cx="8094370" cy="292928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8800" cap="small" dirty="0" smtClean="0">
                <a:latin typeface="Goudy Old Style" pitchFamily="18" charset="0"/>
              </a:rPr>
              <a:t>Part II</a:t>
            </a:r>
            <a:endParaRPr lang="en-US" sz="8800" dirty="0" smtClean="0">
              <a:latin typeface="Goudy Old Style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sz="8000" dirty="0" smtClean="0"/>
          </a:p>
          <a:p>
            <a:pPr>
              <a:lnSpc>
                <a:spcPct val="120000"/>
              </a:lnSpc>
              <a:buNone/>
            </a:pPr>
            <a:endParaRPr lang="en-US" sz="96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91478" y="206683"/>
            <a:ext cx="7295321" cy="208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sng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Bridging the Gap</a:t>
            </a:r>
            <a:r>
              <a:rPr kumimoji="0" lang="en-US" sz="31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36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Change:  </a:t>
            </a:r>
            <a:r>
              <a:rPr kumimoji="0" lang="en-US" sz="31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Leading, Adapting and Helping Others to Adapt</a:t>
            </a:r>
            <a:endParaRPr kumimoji="0" lang="en-US" sz="31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7" y="1417638"/>
            <a:ext cx="7485841" cy="4625353"/>
          </a:xfrm>
        </p:spPr>
        <p:txBody>
          <a:bodyPr>
            <a:normAutofit fontScale="77500" lnSpcReduction="20000"/>
          </a:bodyPr>
          <a:lstStyle/>
          <a:p>
            <a:pPr marL="525463" indent="-4064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Part I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Welcome &amp; Introductions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Scanning the Environment:  Changes in the Air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Stages of Change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Leading and Helping Others to Adapt through each Stage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rgbClr val="B48900"/>
                </a:solidFill>
                <a:latin typeface="Calibri" pitchFamily="34" charset="0"/>
              </a:rPr>
              <a:t> Break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Part II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M.O. for Leading Change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M.O. for Adapting to Change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Action Planning</a:t>
            </a: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525463" indent="-406400">
              <a:spcBef>
                <a:spcPct val="0"/>
              </a:spcBef>
              <a:spcAft>
                <a:spcPts val="1200"/>
              </a:spcAft>
              <a:buFont typeface="Wingdings 2" pitchFamily="18" charset="2"/>
              <a:buAutoNum type="romanUcPeriod"/>
            </a:pPr>
            <a:endParaRPr lang="en-US" sz="2800" b="1" dirty="0" smtClean="0">
              <a:solidFill>
                <a:srgbClr val="005DBA"/>
              </a:solidFill>
              <a:latin typeface="Gill Sans MT" pitchFamily="34" charset="0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2200" u="sng" dirty="0" smtClean="0"/>
              <a:t>Stages of Change: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Three Zones</a:t>
            </a:r>
            <a:endParaRPr lang="en-US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reeform 12"/>
          <p:cNvSpPr/>
          <p:nvPr/>
        </p:nvSpPr>
        <p:spPr>
          <a:xfrm>
            <a:off x="1206269" y="1670954"/>
            <a:ext cx="1860300" cy="1484312"/>
          </a:xfrm>
          <a:custGeom>
            <a:avLst/>
            <a:gdLst>
              <a:gd name="connsiteX0" fmla="*/ 0 w 1484312"/>
              <a:gd name="connsiteY0" fmla="*/ 0 h 1860300"/>
              <a:gd name="connsiteX1" fmla="*/ 742156 w 1484312"/>
              <a:gd name="connsiteY1" fmla="*/ 0 h 1860300"/>
              <a:gd name="connsiteX2" fmla="*/ 1484312 w 1484312"/>
              <a:gd name="connsiteY2" fmla="*/ 930150 h 1860300"/>
              <a:gd name="connsiteX3" fmla="*/ 742156 w 1484312"/>
              <a:gd name="connsiteY3" fmla="*/ 1860300 h 1860300"/>
              <a:gd name="connsiteX4" fmla="*/ 0 w 1484312"/>
              <a:gd name="connsiteY4" fmla="*/ 1860300 h 1860300"/>
              <a:gd name="connsiteX5" fmla="*/ 742156 w 1484312"/>
              <a:gd name="connsiteY5" fmla="*/ 930150 h 1860300"/>
              <a:gd name="connsiteX6" fmla="*/ 0 w 1484312"/>
              <a:gd name="connsiteY6" fmla="*/ 0 h 186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860300">
                <a:moveTo>
                  <a:pt x="1484312" y="0"/>
                </a:moveTo>
                <a:lnTo>
                  <a:pt x="1484312" y="930150"/>
                </a:lnTo>
                <a:lnTo>
                  <a:pt x="742156" y="1860300"/>
                </a:lnTo>
                <a:lnTo>
                  <a:pt x="0" y="930150"/>
                </a:lnTo>
                <a:lnTo>
                  <a:pt x="0" y="0"/>
                </a:lnTo>
                <a:lnTo>
                  <a:pt x="742156" y="930150"/>
                </a:lnTo>
                <a:lnTo>
                  <a:pt x="148431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18415" rIns="18415" bIns="18415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 kern="1200" baseline="0" dirty="0" smtClean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14" name="Freeform 13"/>
          <p:cNvSpPr/>
          <p:nvPr/>
        </p:nvSpPr>
        <p:spPr>
          <a:xfrm>
            <a:off x="3080334" y="1670954"/>
            <a:ext cx="4789631" cy="964804"/>
          </a:xfrm>
          <a:custGeom>
            <a:avLst/>
            <a:gdLst>
              <a:gd name="connsiteX0" fmla="*/ 160804 w 964803"/>
              <a:gd name="connsiteY0" fmla="*/ 0 h 4789630"/>
              <a:gd name="connsiteX1" fmla="*/ 803999 w 964803"/>
              <a:gd name="connsiteY1" fmla="*/ 0 h 4789630"/>
              <a:gd name="connsiteX2" fmla="*/ 917705 w 964803"/>
              <a:gd name="connsiteY2" fmla="*/ 47099 h 4789630"/>
              <a:gd name="connsiteX3" fmla="*/ 964803 w 964803"/>
              <a:gd name="connsiteY3" fmla="*/ 160805 h 4789630"/>
              <a:gd name="connsiteX4" fmla="*/ 964803 w 964803"/>
              <a:gd name="connsiteY4" fmla="*/ 4789630 h 4789630"/>
              <a:gd name="connsiteX5" fmla="*/ 964803 w 964803"/>
              <a:gd name="connsiteY5" fmla="*/ 4789630 h 4789630"/>
              <a:gd name="connsiteX6" fmla="*/ 964803 w 964803"/>
              <a:gd name="connsiteY6" fmla="*/ 4789630 h 4789630"/>
              <a:gd name="connsiteX7" fmla="*/ 0 w 964803"/>
              <a:gd name="connsiteY7" fmla="*/ 4789630 h 4789630"/>
              <a:gd name="connsiteX8" fmla="*/ 0 w 964803"/>
              <a:gd name="connsiteY8" fmla="*/ 4789630 h 4789630"/>
              <a:gd name="connsiteX9" fmla="*/ 0 w 964803"/>
              <a:gd name="connsiteY9" fmla="*/ 4789630 h 4789630"/>
              <a:gd name="connsiteX10" fmla="*/ 0 w 964803"/>
              <a:gd name="connsiteY10" fmla="*/ 160804 h 4789630"/>
              <a:gd name="connsiteX11" fmla="*/ 47099 w 964803"/>
              <a:gd name="connsiteY11" fmla="*/ 47098 h 4789630"/>
              <a:gd name="connsiteX12" fmla="*/ 160805 w 964803"/>
              <a:gd name="connsiteY12" fmla="*/ 0 h 4789630"/>
              <a:gd name="connsiteX13" fmla="*/ 160804 w 964803"/>
              <a:gd name="connsiteY13" fmla="*/ 0 h 478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4789630">
                <a:moveTo>
                  <a:pt x="964803" y="798291"/>
                </a:moveTo>
                <a:lnTo>
                  <a:pt x="964803" y="3991339"/>
                </a:lnTo>
                <a:cubicBezTo>
                  <a:pt x="964803" y="4203059"/>
                  <a:pt x="961390" y="4406106"/>
                  <a:pt x="955315" y="4555816"/>
                </a:cubicBezTo>
                <a:cubicBezTo>
                  <a:pt x="949241" y="4705526"/>
                  <a:pt x="941002" y="4789628"/>
                  <a:pt x="932411" y="4789628"/>
                </a:cubicBezTo>
                <a:lnTo>
                  <a:pt x="0" y="4789628"/>
                </a:lnTo>
                <a:lnTo>
                  <a:pt x="0" y="4789628"/>
                </a:lnTo>
                <a:lnTo>
                  <a:pt x="0" y="478962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932411" y="2"/>
                </a:lnTo>
                <a:cubicBezTo>
                  <a:pt x="941002" y="2"/>
                  <a:pt x="949241" y="84109"/>
                  <a:pt x="955316" y="233819"/>
                </a:cubicBezTo>
                <a:cubicBezTo>
                  <a:pt x="961390" y="383529"/>
                  <a:pt x="964803" y="586576"/>
                  <a:pt x="964803" y="798296"/>
                </a:cubicBezTo>
                <a:lnTo>
                  <a:pt x="964803" y="7982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61068" rIns="61068" bIns="61069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/>
              <a:t>Loss, letting go, grieving</a:t>
            </a:r>
            <a:endParaRPr lang="en-US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/>
              <a:t>Old identity, old ways of doing things</a:t>
            </a:r>
            <a:endParaRPr lang="en-US" sz="2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1206269" y="2959617"/>
            <a:ext cx="1843894" cy="1484312"/>
          </a:xfrm>
          <a:custGeom>
            <a:avLst/>
            <a:gdLst>
              <a:gd name="connsiteX0" fmla="*/ 0 w 1484312"/>
              <a:gd name="connsiteY0" fmla="*/ 0 h 1843894"/>
              <a:gd name="connsiteX1" fmla="*/ 742156 w 1484312"/>
              <a:gd name="connsiteY1" fmla="*/ 0 h 1843894"/>
              <a:gd name="connsiteX2" fmla="*/ 1484312 w 1484312"/>
              <a:gd name="connsiteY2" fmla="*/ 921947 h 1843894"/>
              <a:gd name="connsiteX3" fmla="*/ 742156 w 1484312"/>
              <a:gd name="connsiteY3" fmla="*/ 1843894 h 1843894"/>
              <a:gd name="connsiteX4" fmla="*/ 0 w 1484312"/>
              <a:gd name="connsiteY4" fmla="*/ 1843894 h 1843894"/>
              <a:gd name="connsiteX5" fmla="*/ 742156 w 1484312"/>
              <a:gd name="connsiteY5" fmla="*/ 921947 h 1843894"/>
              <a:gd name="connsiteX6" fmla="*/ 0 w 1484312"/>
              <a:gd name="connsiteY6" fmla="*/ 0 h 18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843894">
                <a:moveTo>
                  <a:pt x="1484312" y="0"/>
                </a:moveTo>
                <a:lnTo>
                  <a:pt x="1484312" y="921947"/>
                </a:lnTo>
                <a:lnTo>
                  <a:pt x="742156" y="1843894"/>
                </a:lnTo>
                <a:lnTo>
                  <a:pt x="0" y="921947"/>
                </a:lnTo>
                <a:lnTo>
                  <a:pt x="0" y="0"/>
                </a:lnTo>
                <a:lnTo>
                  <a:pt x="742156" y="921947"/>
                </a:lnTo>
                <a:lnTo>
                  <a:pt x="148431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baseline="0" dirty="0" smtClean="0">
                <a:solidFill>
                  <a:schemeClr val="tx1"/>
                </a:solidFill>
              </a:rPr>
              <a:t>Unknown</a:t>
            </a:r>
            <a:endParaRPr lang="en-US" sz="2800" b="1" kern="1200" baseline="0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71427" y="2959618"/>
            <a:ext cx="4791039" cy="964803"/>
          </a:xfrm>
          <a:custGeom>
            <a:avLst/>
            <a:gdLst>
              <a:gd name="connsiteX0" fmla="*/ 160804 w 964803"/>
              <a:gd name="connsiteY0" fmla="*/ 0 h 4791039"/>
              <a:gd name="connsiteX1" fmla="*/ 803999 w 964803"/>
              <a:gd name="connsiteY1" fmla="*/ 0 h 4791039"/>
              <a:gd name="connsiteX2" fmla="*/ 917705 w 964803"/>
              <a:gd name="connsiteY2" fmla="*/ 47099 h 4791039"/>
              <a:gd name="connsiteX3" fmla="*/ 964803 w 964803"/>
              <a:gd name="connsiteY3" fmla="*/ 160805 h 4791039"/>
              <a:gd name="connsiteX4" fmla="*/ 964803 w 964803"/>
              <a:gd name="connsiteY4" fmla="*/ 4791039 h 4791039"/>
              <a:gd name="connsiteX5" fmla="*/ 964803 w 964803"/>
              <a:gd name="connsiteY5" fmla="*/ 4791039 h 4791039"/>
              <a:gd name="connsiteX6" fmla="*/ 964803 w 964803"/>
              <a:gd name="connsiteY6" fmla="*/ 4791039 h 4791039"/>
              <a:gd name="connsiteX7" fmla="*/ 0 w 964803"/>
              <a:gd name="connsiteY7" fmla="*/ 4791039 h 4791039"/>
              <a:gd name="connsiteX8" fmla="*/ 0 w 964803"/>
              <a:gd name="connsiteY8" fmla="*/ 4791039 h 4791039"/>
              <a:gd name="connsiteX9" fmla="*/ 0 w 964803"/>
              <a:gd name="connsiteY9" fmla="*/ 4791039 h 4791039"/>
              <a:gd name="connsiteX10" fmla="*/ 0 w 964803"/>
              <a:gd name="connsiteY10" fmla="*/ 160804 h 4791039"/>
              <a:gd name="connsiteX11" fmla="*/ 47099 w 964803"/>
              <a:gd name="connsiteY11" fmla="*/ 47098 h 4791039"/>
              <a:gd name="connsiteX12" fmla="*/ 160805 w 964803"/>
              <a:gd name="connsiteY12" fmla="*/ 0 h 4791039"/>
              <a:gd name="connsiteX13" fmla="*/ 160804 w 964803"/>
              <a:gd name="connsiteY13" fmla="*/ 0 h 479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4791039">
                <a:moveTo>
                  <a:pt x="964803" y="798526"/>
                </a:moveTo>
                <a:lnTo>
                  <a:pt x="964803" y="3992513"/>
                </a:lnTo>
                <a:cubicBezTo>
                  <a:pt x="964803" y="4204296"/>
                  <a:pt x="961391" y="4407402"/>
                  <a:pt x="955318" y="4557157"/>
                </a:cubicBezTo>
                <a:cubicBezTo>
                  <a:pt x="949245" y="4706911"/>
                  <a:pt x="941009" y="4791037"/>
                  <a:pt x="932421" y="4791037"/>
                </a:cubicBezTo>
                <a:lnTo>
                  <a:pt x="0" y="4791037"/>
                </a:lnTo>
                <a:lnTo>
                  <a:pt x="0" y="4791037"/>
                </a:lnTo>
                <a:lnTo>
                  <a:pt x="0" y="4791037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932421" y="2"/>
                </a:lnTo>
                <a:cubicBezTo>
                  <a:pt x="941009" y="2"/>
                  <a:pt x="949246" y="84133"/>
                  <a:pt x="955319" y="233887"/>
                </a:cubicBezTo>
                <a:cubicBezTo>
                  <a:pt x="961391" y="383642"/>
                  <a:pt x="964803" y="586748"/>
                  <a:pt x="964803" y="798531"/>
                </a:cubicBezTo>
                <a:lnTo>
                  <a:pt x="964803" y="7985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61068" rIns="61068" bIns="61068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/>
              <a:t>Disorientation</a:t>
            </a:r>
            <a:endParaRPr lang="en-US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/>
              <a:t>Realignments, Reinventing, Renewal</a:t>
            </a:r>
            <a:endParaRPr lang="en-US" sz="2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1206269" y="4248280"/>
            <a:ext cx="1865174" cy="1484313"/>
          </a:xfrm>
          <a:custGeom>
            <a:avLst/>
            <a:gdLst>
              <a:gd name="connsiteX0" fmla="*/ 0 w 1484312"/>
              <a:gd name="connsiteY0" fmla="*/ 0 h 1865173"/>
              <a:gd name="connsiteX1" fmla="*/ 742156 w 1484312"/>
              <a:gd name="connsiteY1" fmla="*/ 0 h 1865173"/>
              <a:gd name="connsiteX2" fmla="*/ 1484312 w 1484312"/>
              <a:gd name="connsiteY2" fmla="*/ 932587 h 1865173"/>
              <a:gd name="connsiteX3" fmla="*/ 742156 w 1484312"/>
              <a:gd name="connsiteY3" fmla="*/ 1865173 h 1865173"/>
              <a:gd name="connsiteX4" fmla="*/ 0 w 1484312"/>
              <a:gd name="connsiteY4" fmla="*/ 1865173 h 1865173"/>
              <a:gd name="connsiteX5" fmla="*/ 742156 w 1484312"/>
              <a:gd name="connsiteY5" fmla="*/ 932587 h 1865173"/>
              <a:gd name="connsiteX6" fmla="*/ 0 w 1484312"/>
              <a:gd name="connsiteY6" fmla="*/ 0 h 186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865173">
                <a:moveTo>
                  <a:pt x="1484312" y="1"/>
                </a:moveTo>
                <a:lnTo>
                  <a:pt x="1484312" y="932586"/>
                </a:lnTo>
                <a:lnTo>
                  <a:pt x="742156" y="1865172"/>
                </a:lnTo>
                <a:lnTo>
                  <a:pt x="0" y="932587"/>
                </a:lnTo>
                <a:lnTo>
                  <a:pt x="0" y="1"/>
                </a:lnTo>
                <a:lnTo>
                  <a:pt x="742156" y="932587"/>
                </a:lnTo>
                <a:lnTo>
                  <a:pt x="1484312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1" tIns="17780" rIns="17780" bIns="1778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chemeClr val="tx1"/>
                </a:solidFill>
              </a:rPr>
              <a:t>New Normal</a:t>
            </a:r>
            <a:endParaRPr lang="en-US" sz="2800" b="1" kern="1200" baseline="0" dirty="0" smtClean="0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082066" y="4248281"/>
            <a:ext cx="4791039" cy="964803"/>
          </a:xfrm>
          <a:custGeom>
            <a:avLst/>
            <a:gdLst>
              <a:gd name="connsiteX0" fmla="*/ 160804 w 964803"/>
              <a:gd name="connsiteY0" fmla="*/ 0 h 4791039"/>
              <a:gd name="connsiteX1" fmla="*/ 803999 w 964803"/>
              <a:gd name="connsiteY1" fmla="*/ 0 h 4791039"/>
              <a:gd name="connsiteX2" fmla="*/ 917705 w 964803"/>
              <a:gd name="connsiteY2" fmla="*/ 47099 h 4791039"/>
              <a:gd name="connsiteX3" fmla="*/ 964803 w 964803"/>
              <a:gd name="connsiteY3" fmla="*/ 160805 h 4791039"/>
              <a:gd name="connsiteX4" fmla="*/ 964803 w 964803"/>
              <a:gd name="connsiteY4" fmla="*/ 4791039 h 4791039"/>
              <a:gd name="connsiteX5" fmla="*/ 964803 w 964803"/>
              <a:gd name="connsiteY5" fmla="*/ 4791039 h 4791039"/>
              <a:gd name="connsiteX6" fmla="*/ 964803 w 964803"/>
              <a:gd name="connsiteY6" fmla="*/ 4791039 h 4791039"/>
              <a:gd name="connsiteX7" fmla="*/ 0 w 964803"/>
              <a:gd name="connsiteY7" fmla="*/ 4791039 h 4791039"/>
              <a:gd name="connsiteX8" fmla="*/ 0 w 964803"/>
              <a:gd name="connsiteY8" fmla="*/ 4791039 h 4791039"/>
              <a:gd name="connsiteX9" fmla="*/ 0 w 964803"/>
              <a:gd name="connsiteY9" fmla="*/ 4791039 h 4791039"/>
              <a:gd name="connsiteX10" fmla="*/ 0 w 964803"/>
              <a:gd name="connsiteY10" fmla="*/ 160804 h 4791039"/>
              <a:gd name="connsiteX11" fmla="*/ 47099 w 964803"/>
              <a:gd name="connsiteY11" fmla="*/ 47098 h 4791039"/>
              <a:gd name="connsiteX12" fmla="*/ 160805 w 964803"/>
              <a:gd name="connsiteY12" fmla="*/ 0 h 4791039"/>
              <a:gd name="connsiteX13" fmla="*/ 160804 w 964803"/>
              <a:gd name="connsiteY13" fmla="*/ 0 h 479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4791039">
                <a:moveTo>
                  <a:pt x="964803" y="798526"/>
                </a:moveTo>
                <a:lnTo>
                  <a:pt x="964803" y="3992513"/>
                </a:lnTo>
                <a:cubicBezTo>
                  <a:pt x="964803" y="4204296"/>
                  <a:pt x="961391" y="4407402"/>
                  <a:pt x="955318" y="4557157"/>
                </a:cubicBezTo>
                <a:cubicBezTo>
                  <a:pt x="949245" y="4706911"/>
                  <a:pt x="941009" y="4791037"/>
                  <a:pt x="932421" y="4791037"/>
                </a:cubicBezTo>
                <a:lnTo>
                  <a:pt x="0" y="4791037"/>
                </a:lnTo>
                <a:lnTo>
                  <a:pt x="0" y="4791037"/>
                </a:lnTo>
                <a:lnTo>
                  <a:pt x="0" y="4791037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932421" y="2"/>
                </a:lnTo>
                <a:cubicBezTo>
                  <a:pt x="941009" y="2"/>
                  <a:pt x="949246" y="84133"/>
                  <a:pt x="955319" y="233887"/>
                </a:cubicBezTo>
                <a:cubicBezTo>
                  <a:pt x="961391" y="383642"/>
                  <a:pt x="964803" y="586748"/>
                  <a:pt x="964803" y="798531"/>
                </a:cubicBezTo>
                <a:lnTo>
                  <a:pt x="964803" y="7985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61068" rIns="61068" bIns="61068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/>
              <a:t>New direction, sense of purpose</a:t>
            </a:r>
            <a:endParaRPr lang="en-US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/>
              <a:t>New identity</a:t>
            </a:r>
            <a:endParaRPr lang="en-US" sz="2200" kern="1200" dirty="0"/>
          </a:p>
        </p:txBody>
      </p:sp>
      <p:sp>
        <p:nvSpPr>
          <p:cNvPr id="11" name="Rectangle 10"/>
          <p:cNvSpPr/>
          <p:nvPr/>
        </p:nvSpPr>
        <p:spPr>
          <a:xfrm>
            <a:off x="7993982" y="900501"/>
            <a:ext cx="692817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</a:t>
            </a: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</a:t>
            </a: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</a:t>
            </a: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</a:t>
            </a: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</a:t>
            </a: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</a:t>
            </a: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M.O. for Leading Change</a:t>
            </a:r>
            <a:endParaRPr lang="en-US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186650506"/>
              </p:ext>
            </p:extLst>
          </p:nvPr>
        </p:nvGraphicFramePr>
        <p:xfrm>
          <a:off x="1200958" y="2246242"/>
          <a:ext cx="6677460" cy="348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00959" y="1417638"/>
            <a:ext cx="667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“Leading Change” Conversations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M.O. for adapting to change</a:t>
            </a:r>
            <a:endParaRPr lang="en-US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eform 7"/>
          <p:cNvSpPr/>
          <p:nvPr/>
        </p:nvSpPr>
        <p:spPr>
          <a:xfrm>
            <a:off x="1299522" y="1879303"/>
            <a:ext cx="1579347" cy="1260143"/>
          </a:xfrm>
          <a:custGeom>
            <a:avLst/>
            <a:gdLst>
              <a:gd name="connsiteX0" fmla="*/ 0 w 1260143"/>
              <a:gd name="connsiteY0" fmla="*/ 0 h 1579347"/>
              <a:gd name="connsiteX1" fmla="*/ 630072 w 1260143"/>
              <a:gd name="connsiteY1" fmla="*/ 0 h 1579347"/>
              <a:gd name="connsiteX2" fmla="*/ 1260143 w 1260143"/>
              <a:gd name="connsiteY2" fmla="*/ 789674 h 1579347"/>
              <a:gd name="connsiteX3" fmla="*/ 630072 w 1260143"/>
              <a:gd name="connsiteY3" fmla="*/ 1579347 h 1579347"/>
              <a:gd name="connsiteX4" fmla="*/ 0 w 1260143"/>
              <a:gd name="connsiteY4" fmla="*/ 1579347 h 1579347"/>
              <a:gd name="connsiteX5" fmla="*/ 630072 w 1260143"/>
              <a:gd name="connsiteY5" fmla="*/ 789674 h 1579347"/>
              <a:gd name="connsiteX6" fmla="*/ 0 w 1260143"/>
              <a:gd name="connsiteY6" fmla="*/ 0 h 157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143" h="1579347">
                <a:moveTo>
                  <a:pt x="1260143" y="0"/>
                </a:moveTo>
                <a:lnTo>
                  <a:pt x="1260143" y="789674"/>
                </a:lnTo>
                <a:lnTo>
                  <a:pt x="630071" y="1579347"/>
                </a:lnTo>
                <a:lnTo>
                  <a:pt x="0" y="789674"/>
                </a:lnTo>
                <a:lnTo>
                  <a:pt x="0" y="0"/>
                </a:lnTo>
                <a:lnTo>
                  <a:pt x="630071" y="789674"/>
                </a:lnTo>
                <a:lnTo>
                  <a:pt x="12601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baseline="0" dirty="0" smtClean="0">
                <a:solidFill>
                  <a:schemeClr val="tx1"/>
                </a:solidFill>
              </a:rPr>
              <a:t>Introspection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2957195" y="1879304"/>
            <a:ext cx="4818336" cy="819092"/>
          </a:xfrm>
          <a:custGeom>
            <a:avLst/>
            <a:gdLst>
              <a:gd name="connsiteX0" fmla="*/ 136518 w 819092"/>
              <a:gd name="connsiteY0" fmla="*/ 0 h 4818336"/>
              <a:gd name="connsiteX1" fmla="*/ 682574 w 819092"/>
              <a:gd name="connsiteY1" fmla="*/ 0 h 4818336"/>
              <a:gd name="connsiteX2" fmla="*/ 779107 w 819092"/>
              <a:gd name="connsiteY2" fmla="*/ 39985 h 4818336"/>
              <a:gd name="connsiteX3" fmla="*/ 819092 w 819092"/>
              <a:gd name="connsiteY3" fmla="*/ 136518 h 4818336"/>
              <a:gd name="connsiteX4" fmla="*/ 819092 w 819092"/>
              <a:gd name="connsiteY4" fmla="*/ 4818336 h 4818336"/>
              <a:gd name="connsiteX5" fmla="*/ 819092 w 819092"/>
              <a:gd name="connsiteY5" fmla="*/ 4818336 h 4818336"/>
              <a:gd name="connsiteX6" fmla="*/ 819092 w 819092"/>
              <a:gd name="connsiteY6" fmla="*/ 4818336 h 4818336"/>
              <a:gd name="connsiteX7" fmla="*/ 0 w 819092"/>
              <a:gd name="connsiteY7" fmla="*/ 4818336 h 4818336"/>
              <a:gd name="connsiteX8" fmla="*/ 0 w 819092"/>
              <a:gd name="connsiteY8" fmla="*/ 4818336 h 4818336"/>
              <a:gd name="connsiteX9" fmla="*/ 0 w 819092"/>
              <a:gd name="connsiteY9" fmla="*/ 4818336 h 4818336"/>
              <a:gd name="connsiteX10" fmla="*/ 0 w 819092"/>
              <a:gd name="connsiteY10" fmla="*/ 136518 h 4818336"/>
              <a:gd name="connsiteX11" fmla="*/ 39985 w 819092"/>
              <a:gd name="connsiteY11" fmla="*/ 39985 h 4818336"/>
              <a:gd name="connsiteX12" fmla="*/ 136518 w 819092"/>
              <a:gd name="connsiteY12" fmla="*/ 0 h 481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9092" h="4818336">
                <a:moveTo>
                  <a:pt x="819092" y="803074"/>
                </a:moveTo>
                <a:lnTo>
                  <a:pt x="819092" y="4015262"/>
                </a:lnTo>
                <a:cubicBezTo>
                  <a:pt x="819092" y="4228251"/>
                  <a:pt x="816647" y="4432516"/>
                  <a:pt x="812295" y="4583120"/>
                </a:cubicBezTo>
                <a:cubicBezTo>
                  <a:pt x="807943" y="4733725"/>
                  <a:pt x="802040" y="4818333"/>
                  <a:pt x="795885" y="4818333"/>
                </a:cubicBezTo>
                <a:lnTo>
                  <a:pt x="0" y="4818333"/>
                </a:lnTo>
                <a:lnTo>
                  <a:pt x="0" y="4818333"/>
                </a:lnTo>
                <a:lnTo>
                  <a:pt x="0" y="481833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795885" y="3"/>
                </a:lnTo>
                <a:cubicBezTo>
                  <a:pt x="802040" y="3"/>
                  <a:pt x="807943" y="84611"/>
                  <a:pt x="812295" y="235216"/>
                </a:cubicBezTo>
                <a:cubicBezTo>
                  <a:pt x="816647" y="385820"/>
                  <a:pt x="819092" y="590085"/>
                  <a:pt x="819092" y="803074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4589" rIns="54589" bIns="54591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kern="1200" dirty="0" smtClean="0"/>
              <a:t>Examine your feelings</a:t>
            </a:r>
            <a:endParaRPr lang="en-US" sz="2300" kern="1200" dirty="0"/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kern="1200" dirty="0" smtClean="0"/>
              <a:t>Name your fears and apprehensions</a:t>
            </a:r>
            <a:endParaRPr lang="en-US" sz="23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299522" y="2990718"/>
            <a:ext cx="1565419" cy="1260144"/>
          </a:xfrm>
          <a:custGeom>
            <a:avLst/>
            <a:gdLst>
              <a:gd name="connsiteX0" fmla="*/ 0 w 1260143"/>
              <a:gd name="connsiteY0" fmla="*/ 0 h 1565418"/>
              <a:gd name="connsiteX1" fmla="*/ 630072 w 1260143"/>
              <a:gd name="connsiteY1" fmla="*/ 0 h 1565418"/>
              <a:gd name="connsiteX2" fmla="*/ 1260143 w 1260143"/>
              <a:gd name="connsiteY2" fmla="*/ 782709 h 1565418"/>
              <a:gd name="connsiteX3" fmla="*/ 630072 w 1260143"/>
              <a:gd name="connsiteY3" fmla="*/ 1565418 h 1565418"/>
              <a:gd name="connsiteX4" fmla="*/ 0 w 1260143"/>
              <a:gd name="connsiteY4" fmla="*/ 1565418 h 1565418"/>
              <a:gd name="connsiteX5" fmla="*/ 630072 w 1260143"/>
              <a:gd name="connsiteY5" fmla="*/ 782709 h 1565418"/>
              <a:gd name="connsiteX6" fmla="*/ 0 w 1260143"/>
              <a:gd name="connsiteY6" fmla="*/ 0 h 15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143" h="1565418">
                <a:moveTo>
                  <a:pt x="1260143" y="1"/>
                </a:moveTo>
                <a:lnTo>
                  <a:pt x="1260143" y="782710"/>
                </a:lnTo>
                <a:lnTo>
                  <a:pt x="630072" y="1565417"/>
                </a:lnTo>
                <a:lnTo>
                  <a:pt x="0" y="782710"/>
                </a:lnTo>
                <a:lnTo>
                  <a:pt x="0" y="1"/>
                </a:lnTo>
                <a:lnTo>
                  <a:pt x="630072" y="782710"/>
                </a:lnTo>
                <a:lnTo>
                  <a:pt x="1260143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11430" rIns="11430" bIns="1143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baseline="0" dirty="0" smtClean="0">
                <a:solidFill>
                  <a:schemeClr val="tx1"/>
                </a:solidFill>
              </a:rPr>
              <a:t>Investigate</a:t>
            </a:r>
            <a:endParaRPr lang="en-US" sz="1800" b="1" kern="1200" baseline="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949646" y="2990719"/>
            <a:ext cx="4821174" cy="819093"/>
          </a:xfrm>
          <a:custGeom>
            <a:avLst/>
            <a:gdLst>
              <a:gd name="connsiteX0" fmla="*/ 136518 w 819092"/>
              <a:gd name="connsiteY0" fmla="*/ 0 h 4821173"/>
              <a:gd name="connsiteX1" fmla="*/ 682574 w 819092"/>
              <a:gd name="connsiteY1" fmla="*/ 0 h 4821173"/>
              <a:gd name="connsiteX2" fmla="*/ 779107 w 819092"/>
              <a:gd name="connsiteY2" fmla="*/ 39985 h 4821173"/>
              <a:gd name="connsiteX3" fmla="*/ 819092 w 819092"/>
              <a:gd name="connsiteY3" fmla="*/ 136518 h 4821173"/>
              <a:gd name="connsiteX4" fmla="*/ 819092 w 819092"/>
              <a:gd name="connsiteY4" fmla="*/ 4821173 h 4821173"/>
              <a:gd name="connsiteX5" fmla="*/ 819092 w 819092"/>
              <a:gd name="connsiteY5" fmla="*/ 4821173 h 4821173"/>
              <a:gd name="connsiteX6" fmla="*/ 819092 w 819092"/>
              <a:gd name="connsiteY6" fmla="*/ 4821173 h 4821173"/>
              <a:gd name="connsiteX7" fmla="*/ 0 w 819092"/>
              <a:gd name="connsiteY7" fmla="*/ 4821173 h 4821173"/>
              <a:gd name="connsiteX8" fmla="*/ 0 w 819092"/>
              <a:gd name="connsiteY8" fmla="*/ 4821173 h 4821173"/>
              <a:gd name="connsiteX9" fmla="*/ 0 w 819092"/>
              <a:gd name="connsiteY9" fmla="*/ 4821173 h 4821173"/>
              <a:gd name="connsiteX10" fmla="*/ 0 w 819092"/>
              <a:gd name="connsiteY10" fmla="*/ 136518 h 4821173"/>
              <a:gd name="connsiteX11" fmla="*/ 39985 w 819092"/>
              <a:gd name="connsiteY11" fmla="*/ 39985 h 4821173"/>
              <a:gd name="connsiteX12" fmla="*/ 136518 w 819092"/>
              <a:gd name="connsiteY12" fmla="*/ 0 h 482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9092" h="4821173">
                <a:moveTo>
                  <a:pt x="819092" y="803546"/>
                </a:moveTo>
                <a:lnTo>
                  <a:pt x="819092" y="4017627"/>
                </a:lnTo>
                <a:cubicBezTo>
                  <a:pt x="819092" y="4230741"/>
                  <a:pt x="816648" y="4435126"/>
                  <a:pt x="812299" y="4585819"/>
                </a:cubicBezTo>
                <a:cubicBezTo>
                  <a:pt x="807949" y="4736512"/>
                  <a:pt x="802050" y="4821170"/>
                  <a:pt x="795898" y="4821170"/>
                </a:cubicBezTo>
                <a:lnTo>
                  <a:pt x="0" y="4821170"/>
                </a:lnTo>
                <a:lnTo>
                  <a:pt x="0" y="4821170"/>
                </a:lnTo>
                <a:lnTo>
                  <a:pt x="0" y="482117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795898" y="3"/>
                </a:lnTo>
                <a:cubicBezTo>
                  <a:pt x="802050" y="3"/>
                  <a:pt x="807949" y="84661"/>
                  <a:pt x="812299" y="235354"/>
                </a:cubicBezTo>
                <a:cubicBezTo>
                  <a:pt x="816648" y="386047"/>
                  <a:pt x="819092" y="590432"/>
                  <a:pt x="819092" y="80354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4590" rIns="54590" bIns="54591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kern="1200" dirty="0" smtClean="0"/>
              <a:t>Seek information</a:t>
            </a:r>
            <a:endParaRPr lang="en-US" sz="2300" kern="1200" dirty="0"/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kern="1200" dirty="0" smtClean="0"/>
              <a:t>Challenge rumors and assumptions</a:t>
            </a:r>
            <a:endParaRPr lang="en-US" sz="23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1299522" y="4102134"/>
            <a:ext cx="1583485" cy="1260144"/>
          </a:xfrm>
          <a:custGeom>
            <a:avLst/>
            <a:gdLst>
              <a:gd name="connsiteX0" fmla="*/ 0 w 1260143"/>
              <a:gd name="connsiteY0" fmla="*/ 0 h 1583484"/>
              <a:gd name="connsiteX1" fmla="*/ 630072 w 1260143"/>
              <a:gd name="connsiteY1" fmla="*/ 0 h 1583484"/>
              <a:gd name="connsiteX2" fmla="*/ 1260143 w 1260143"/>
              <a:gd name="connsiteY2" fmla="*/ 791742 h 1583484"/>
              <a:gd name="connsiteX3" fmla="*/ 630072 w 1260143"/>
              <a:gd name="connsiteY3" fmla="*/ 1583484 h 1583484"/>
              <a:gd name="connsiteX4" fmla="*/ 0 w 1260143"/>
              <a:gd name="connsiteY4" fmla="*/ 1583484 h 1583484"/>
              <a:gd name="connsiteX5" fmla="*/ 630072 w 1260143"/>
              <a:gd name="connsiteY5" fmla="*/ 791742 h 1583484"/>
              <a:gd name="connsiteX6" fmla="*/ 0 w 1260143"/>
              <a:gd name="connsiteY6" fmla="*/ 0 h 158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143" h="1583484">
                <a:moveTo>
                  <a:pt x="1260143" y="1"/>
                </a:moveTo>
                <a:lnTo>
                  <a:pt x="1260143" y="791743"/>
                </a:lnTo>
                <a:lnTo>
                  <a:pt x="630072" y="1583483"/>
                </a:lnTo>
                <a:lnTo>
                  <a:pt x="0" y="791743"/>
                </a:lnTo>
                <a:lnTo>
                  <a:pt x="0" y="1"/>
                </a:lnTo>
                <a:lnTo>
                  <a:pt x="630072" y="791743"/>
                </a:lnTo>
                <a:lnTo>
                  <a:pt x="1260143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11430" rIns="11430" bIns="1143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>
                <a:solidFill>
                  <a:schemeClr val="tx1"/>
                </a:solidFill>
              </a:rPr>
              <a:t>Identify</a:t>
            </a:r>
            <a:endParaRPr lang="en-US" sz="1800" b="1" kern="1200" baseline="0" dirty="0" smtClean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58679" y="4102134"/>
            <a:ext cx="4821174" cy="819093"/>
          </a:xfrm>
          <a:custGeom>
            <a:avLst/>
            <a:gdLst>
              <a:gd name="connsiteX0" fmla="*/ 136518 w 819092"/>
              <a:gd name="connsiteY0" fmla="*/ 0 h 4821173"/>
              <a:gd name="connsiteX1" fmla="*/ 682574 w 819092"/>
              <a:gd name="connsiteY1" fmla="*/ 0 h 4821173"/>
              <a:gd name="connsiteX2" fmla="*/ 779107 w 819092"/>
              <a:gd name="connsiteY2" fmla="*/ 39985 h 4821173"/>
              <a:gd name="connsiteX3" fmla="*/ 819092 w 819092"/>
              <a:gd name="connsiteY3" fmla="*/ 136518 h 4821173"/>
              <a:gd name="connsiteX4" fmla="*/ 819092 w 819092"/>
              <a:gd name="connsiteY4" fmla="*/ 4821173 h 4821173"/>
              <a:gd name="connsiteX5" fmla="*/ 819092 w 819092"/>
              <a:gd name="connsiteY5" fmla="*/ 4821173 h 4821173"/>
              <a:gd name="connsiteX6" fmla="*/ 819092 w 819092"/>
              <a:gd name="connsiteY6" fmla="*/ 4821173 h 4821173"/>
              <a:gd name="connsiteX7" fmla="*/ 0 w 819092"/>
              <a:gd name="connsiteY7" fmla="*/ 4821173 h 4821173"/>
              <a:gd name="connsiteX8" fmla="*/ 0 w 819092"/>
              <a:gd name="connsiteY8" fmla="*/ 4821173 h 4821173"/>
              <a:gd name="connsiteX9" fmla="*/ 0 w 819092"/>
              <a:gd name="connsiteY9" fmla="*/ 4821173 h 4821173"/>
              <a:gd name="connsiteX10" fmla="*/ 0 w 819092"/>
              <a:gd name="connsiteY10" fmla="*/ 136518 h 4821173"/>
              <a:gd name="connsiteX11" fmla="*/ 39985 w 819092"/>
              <a:gd name="connsiteY11" fmla="*/ 39985 h 4821173"/>
              <a:gd name="connsiteX12" fmla="*/ 136518 w 819092"/>
              <a:gd name="connsiteY12" fmla="*/ 0 h 482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9092" h="4821173">
                <a:moveTo>
                  <a:pt x="819092" y="803546"/>
                </a:moveTo>
                <a:lnTo>
                  <a:pt x="819092" y="4017627"/>
                </a:lnTo>
                <a:cubicBezTo>
                  <a:pt x="819092" y="4230741"/>
                  <a:pt x="816648" y="4435126"/>
                  <a:pt x="812299" y="4585819"/>
                </a:cubicBezTo>
                <a:cubicBezTo>
                  <a:pt x="807949" y="4736512"/>
                  <a:pt x="802050" y="4821170"/>
                  <a:pt x="795898" y="4821170"/>
                </a:cubicBezTo>
                <a:lnTo>
                  <a:pt x="0" y="4821170"/>
                </a:lnTo>
                <a:lnTo>
                  <a:pt x="0" y="4821170"/>
                </a:lnTo>
                <a:lnTo>
                  <a:pt x="0" y="482117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795898" y="3"/>
                </a:lnTo>
                <a:cubicBezTo>
                  <a:pt x="802050" y="3"/>
                  <a:pt x="807949" y="84661"/>
                  <a:pt x="812299" y="235354"/>
                </a:cubicBezTo>
                <a:cubicBezTo>
                  <a:pt x="816648" y="386047"/>
                  <a:pt x="819092" y="590432"/>
                  <a:pt x="819092" y="80354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4591" rIns="54590" bIns="54590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kern="1200" dirty="0" smtClean="0"/>
              <a:t>List areas of control</a:t>
            </a:r>
            <a:endParaRPr lang="en-US" sz="2300" kern="1200" dirty="0"/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kern="1200" dirty="0" smtClean="0"/>
              <a:t>List areas of no control</a:t>
            </a:r>
            <a:endParaRPr lang="en-US" sz="2300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00959" y="1417638"/>
            <a:ext cx="667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4”I’s” to see through the change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99522" y="5103701"/>
            <a:ext cx="1583485" cy="1260144"/>
          </a:xfrm>
          <a:custGeom>
            <a:avLst/>
            <a:gdLst>
              <a:gd name="connsiteX0" fmla="*/ 0 w 1260143"/>
              <a:gd name="connsiteY0" fmla="*/ 0 h 1583484"/>
              <a:gd name="connsiteX1" fmla="*/ 630072 w 1260143"/>
              <a:gd name="connsiteY1" fmla="*/ 0 h 1583484"/>
              <a:gd name="connsiteX2" fmla="*/ 1260143 w 1260143"/>
              <a:gd name="connsiteY2" fmla="*/ 791742 h 1583484"/>
              <a:gd name="connsiteX3" fmla="*/ 630072 w 1260143"/>
              <a:gd name="connsiteY3" fmla="*/ 1583484 h 1583484"/>
              <a:gd name="connsiteX4" fmla="*/ 0 w 1260143"/>
              <a:gd name="connsiteY4" fmla="*/ 1583484 h 1583484"/>
              <a:gd name="connsiteX5" fmla="*/ 630072 w 1260143"/>
              <a:gd name="connsiteY5" fmla="*/ 791742 h 1583484"/>
              <a:gd name="connsiteX6" fmla="*/ 0 w 1260143"/>
              <a:gd name="connsiteY6" fmla="*/ 0 h 158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143" h="1583484">
                <a:moveTo>
                  <a:pt x="1260143" y="1"/>
                </a:moveTo>
                <a:lnTo>
                  <a:pt x="1260143" y="791743"/>
                </a:lnTo>
                <a:lnTo>
                  <a:pt x="630072" y="1583483"/>
                </a:lnTo>
                <a:lnTo>
                  <a:pt x="0" y="791743"/>
                </a:lnTo>
                <a:lnTo>
                  <a:pt x="0" y="1"/>
                </a:lnTo>
                <a:lnTo>
                  <a:pt x="630072" y="791743"/>
                </a:lnTo>
                <a:lnTo>
                  <a:pt x="1260143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11430" rIns="11430" bIns="1143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>
                <a:solidFill>
                  <a:schemeClr val="tx1"/>
                </a:solidFill>
              </a:rPr>
              <a:t>Influence</a:t>
            </a:r>
            <a:endParaRPr lang="en-US" sz="1800" b="1" kern="1200" baseline="0" dirty="0" smtClean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958679" y="5103701"/>
            <a:ext cx="4821174" cy="819093"/>
          </a:xfrm>
          <a:custGeom>
            <a:avLst/>
            <a:gdLst>
              <a:gd name="connsiteX0" fmla="*/ 136518 w 819092"/>
              <a:gd name="connsiteY0" fmla="*/ 0 h 4821173"/>
              <a:gd name="connsiteX1" fmla="*/ 682574 w 819092"/>
              <a:gd name="connsiteY1" fmla="*/ 0 h 4821173"/>
              <a:gd name="connsiteX2" fmla="*/ 779107 w 819092"/>
              <a:gd name="connsiteY2" fmla="*/ 39985 h 4821173"/>
              <a:gd name="connsiteX3" fmla="*/ 819092 w 819092"/>
              <a:gd name="connsiteY3" fmla="*/ 136518 h 4821173"/>
              <a:gd name="connsiteX4" fmla="*/ 819092 w 819092"/>
              <a:gd name="connsiteY4" fmla="*/ 4821173 h 4821173"/>
              <a:gd name="connsiteX5" fmla="*/ 819092 w 819092"/>
              <a:gd name="connsiteY5" fmla="*/ 4821173 h 4821173"/>
              <a:gd name="connsiteX6" fmla="*/ 819092 w 819092"/>
              <a:gd name="connsiteY6" fmla="*/ 4821173 h 4821173"/>
              <a:gd name="connsiteX7" fmla="*/ 0 w 819092"/>
              <a:gd name="connsiteY7" fmla="*/ 4821173 h 4821173"/>
              <a:gd name="connsiteX8" fmla="*/ 0 w 819092"/>
              <a:gd name="connsiteY8" fmla="*/ 4821173 h 4821173"/>
              <a:gd name="connsiteX9" fmla="*/ 0 w 819092"/>
              <a:gd name="connsiteY9" fmla="*/ 4821173 h 4821173"/>
              <a:gd name="connsiteX10" fmla="*/ 0 w 819092"/>
              <a:gd name="connsiteY10" fmla="*/ 136518 h 4821173"/>
              <a:gd name="connsiteX11" fmla="*/ 39985 w 819092"/>
              <a:gd name="connsiteY11" fmla="*/ 39985 h 4821173"/>
              <a:gd name="connsiteX12" fmla="*/ 136518 w 819092"/>
              <a:gd name="connsiteY12" fmla="*/ 0 h 482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9092" h="4821173">
                <a:moveTo>
                  <a:pt x="819092" y="803546"/>
                </a:moveTo>
                <a:lnTo>
                  <a:pt x="819092" y="4017627"/>
                </a:lnTo>
                <a:cubicBezTo>
                  <a:pt x="819092" y="4230741"/>
                  <a:pt x="816648" y="4435126"/>
                  <a:pt x="812299" y="4585819"/>
                </a:cubicBezTo>
                <a:cubicBezTo>
                  <a:pt x="807949" y="4736512"/>
                  <a:pt x="802050" y="4821170"/>
                  <a:pt x="795898" y="4821170"/>
                </a:cubicBezTo>
                <a:lnTo>
                  <a:pt x="0" y="4821170"/>
                </a:lnTo>
                <a:lnTo>
                  <a:pt x="0" y="4821170"/>
                </a:lnTo>
                <a:lnTo>
                  <a:pt x="0" y="482117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795898" y="3"/>
                </a:lnTo>
                <a:cubicBezTo>
                  <a:pt x="802050" y="3"/>
                  <a:pt x="807949" y="84661"/>
                  <a:pt x="812299" y="235354"/>
                </a:cubicBezTo>
                <a:cubicBezTo>
                  <a:pt x="816648" y="386047"/>
                  <a:pt x="819092" y="590432"/>
                  <a:pt x="819092" y="80354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4591" rIns="54590" bIns="54590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kern="1200" dirty="0" smtClean="0"/>
              <a:t>What can you influence?</a:t>
            </a:r>
            <a:endParaRPr lang="en-US" sz="2300" kern="1200" dirty="0"/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kern="1200" dirty="0" smtClean="0"/>
              <a:t>Take action</a:t>
            </a:r>
            <a:endParaRPr lang="en-US" sz="2300" kern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Action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8" y="1417637"/>
            <a:ext cx="7485841" cy="458559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9600" u="sng" dirty="0" smtClean="0">
                <a:latin typeface="Calibri" pitchFamily="34" charset="0"/>
              </a:rPr>
              <a:t>Choose your plan of action: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9200" dirty="0" smtClean="0">
                <a:latin typeface="Calibri" pitchFamily="34" charset="0"/>
              </a:rPr>
              <a:t>  Helping others to let go of the End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9200" dirty="0" smtClean="0">
                <a:latin typeface="Calibri" pitchFamily="34" charset="0"/>
              </a:rPr>
              <a:t>  Leading through the Unknown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9200" dirty="0" smtClean="0">
                <a:latin typeface="Calibri" pitchFamily="34" charset="0"/>
              </a:rPr>
              <a:t>  Adapting to Change</a:t>
            </a:r>
          </a:p>
          <a:p>
            <a:pPr>
              <a:lnSpc>
                <a:spcPct val="120000"/>
              </a:lnSpc>
              <a:buNone/>
            </a:pPr>
            <a:r>
              <a:rPr lang="en-US" sz="9600" dirty="0" smtClean="0">
                <a:latin typeface="Calibri" pitchFamily="34" charset="0"/>
              </a:rPr>
              <a:t>1.  Complete worksheet   </a:t>
            </a:r>
            <a:r>
              <a:rPr lang="en-US" sz="8600" i="1" dirty="0" smtClean="0">
                <a:latin typeface="Calibri" pitchFamily="34" charset="0"/>
              </a:rPr>
              <a:t>(10 minutes)</a:t>
            </a:r>
          </a:p>
          <a:p>
            <a:pPr>
              <a:lnSpc>
                <a:spcPct val="120000"/>
              </a:lnSpc>
              <a:buNone/>
            </a:pPr>
            <a:r>
              <a:rPr lang="en-US" sz="9600" dirty="0" smtClean="0">
                <a:latin typeface="Calibri" pitchFamily="34" charset="0"/>
              </a:rPr>
              <a:t>2.  Share with partner </a:t>
            </a:r>
            <a:r>
              <a:rPr lang="en-US" sz="8600" i="1" dirty="0" smtClean="0">
                <a:latin typeface="Calibri" pitchFamily="34" charset="0"/>
              </a:rPr>
              <a:t>(10 minutes)</a:t>
            </a:r>
          </a:p>
          <a:p>
            <a:pPr>
              <a:lnSpc>
                <a:spcPct val="120000"/>
              </a:lnSpc>
              <a:buNone/>
            </a:pPr>
            <a:r>
              <a:rPr lang="en-US" sz="9600" dirty="0" smtClean="0">
                <a:latin typeface="Calibri" pitchFamily="34" charset="0"/>
              </a:rPr>
              <a:t>3.  Provide Feedback  </a:t>
            </a:r>
            <a:r>
              <a:rPr lang="en-US" sz="8600" i="1" dirty="0" smtClean="0">
                <a:latin typeface="Calibri" pitchFamily="34" charset="0"/>
              </a:rPr>
              <a:t>(10 minutes)</a:t>
            </a:r>
            <a:r>
              <a:rPr lang="en-US" sz="9600" dirty="0" smtClean="0">
                <a:latin typeface="Calibri" pitchFamily="34" charset="0"/>
              </a:rPr>
              <a:t> </a:t>
            </a: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Change:  Leading, Adapting and Helping Others to Adapt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9" y="2290916"/>
            <a:ext cx="8094370" cy="3282181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8800" cap="small" dirty="0" smtClean="0">
                <a:latin typeface="Goudy Old Style" pitchFamily="18" charset="0"/>
              </a:rPr>
              <a:t>Questions?</a:t>
            </a:r>
            <a:endParaRPr lang="en-US" sz="8800" dirty="0" smtClean="0">
              <a:latin typeface="Goudy Old Style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sz="8000" dirty="0" smtClean="0"/>
          </a:p>
          <a:p>
            <a:pPr>
              <a:lnSpc>
                <a:spcPct val="120000"/>
              </a:lnSpc>
              <a:buNone/>
            </a:pPr>
            <a:endParaRPr lang="en-US" sz="96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61348" y="4618989"/>
            <a:ext cx="49329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Please contact presenter:</a:t>
            </a:r>
          </a:p>
          <a:p>
            <a:pPr algn="r"/>
            <a:r>
              <a:rPr lang="en-US" sz="1400" dirty="0" smtClean="0"/>
              <a:t>Lisa Pinto, </a:t>
            </a:r>
            <a:r>
              <a:rPr lang="en-US" sz="1400" cap="small" dirty="0" err="1" smtClean="0"/>
              <a:t>sphr</a:t>
            </a:r>
            <a:endParaRPr lang="en-US" sz="1400" cap="small" dirty="0" smtClean="0"/>
          </a:p>
          <a:p>
            <a:pPr algn="r"/>
            <a:r>
              <a:rPr lang="en-US" sz="1400" dirty="0" smtClean="0"/>
              <a:t>Senior Director of Human Resources,</a:t>
            </a:r>
          </a:p>
          <a:p>
            <a:pPr algn="r"/>
            <a:r>
              <a:rPr lang="en-US" sz="1400" dirty="0" smtClean="0"/>
              <a:t>Archdiocese of Miami</a:t>
            </a:r>
          </a:p>
          <a:p>
            <a:pPr algn="r"/>
            <a:r>
              <a:rPr lang="en-US" sz="1400" dirty="0" smtClean="0"/>
              <a:t>305-762-1201</a:t>
            </a:r>
          </a:p>
          <a:p>
            <a:pPr algn="r"/>
            <a:r>
              <a:rPr lang="en-US" sz="1400" dirty="0" smtClean="0">
                <a:hlinkClick r:id="rId3"/>
              </a:rPr>
              <a:t>lpinto@theadom.org</a:t>
            </a:r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0" descr="small logo e-librar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5944" y="4618989"/>
            <a:ext cx="2365375" cy="10826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Welcome &amp; Introductions</a:t>
            </a:r>
            <a:endParaRPr lang="en-US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13409" y="1948070"/>
            <a:ext cx="44328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Name</a:t>
            </a:r>
          </a:p>
          <a:p>
            <a:pPr marL="304800" indent="-304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Position</a:t>
            </a:r>
          </a:p>
          <a:p>
            <a:pPr marL="304800" indent="-304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Entity</a:t>
            </a:r>
          </a:p>
          <a:p>
            <a:pPr marL="304800" indent="-304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Change: Leading, Adapting, or Both?</a:t>
            </a:r>
            <a:endParaRPr lang="en-US" sz="32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Daniel Lasanta\Desktop\Introduc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37" y="2208965"/>
            <a:ext cx="4201898" cy="279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Welcome &amp; Introductions</a:t>
            </a:r>
            <a:endParaRPr lang="en-US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7001" y="1958149"/>
            <a:ext cx="37051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CONFIDENTIALITY</a:t>
            </a:r>
          </a:p>
          <a:p>
            <a:pPr indent="-304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What participants share stays in this room.</a:t>
            </a:r>
            <a:endParaRPr lang="en-US" sz="3200" b="1" i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Daniel Lasanta\Desktop\Introduc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37" y="2208965"/>
            <a:ext cx="4201898" cy="279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Welcome &amp; Introductions</a:t>
            </a:r>
            <a:endParaRPr lang="en-US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75146" y="2054270"/>
            <a:ext cx="47447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 algn="ctr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What’s your change?</a:t>
            </a:r>
          </a:p>
          <a:p>
            <a:pPr marL="304800" indent="-304800" algn="ctr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What’s your biggest concern about leading or adapting to the change?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Daniel Lasanta\Desktop\Interview Experi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" y="1887387"/>
            <a:ext cx="3805655" cy="3047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9486" y="1417639"/>
            <a:ext cx="8058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dirty="0" smtClean="0"/>
              <a:t>Understand the effects of change on our ADOM entities, employees and those served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7525" y="3625642"/>
            <a:ext cx="8626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dirty="0" smtClean="0"/>
              <a:t>Learn how to lead and help others adapt to change.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3107" y="4386263"/>
            <a:ext cx="7683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dirty="0" smtClean="0"/>
              <a:t>Learn how to adapt to change by acting on what you can influence </a:t>
            </a:r>
            <a:endParaRPr lang="en-US" sz="2400" dirty="0"/>
          </a:p>
        </p:txBody>
      </p:sp>
      <p:sp>
        <p:nvSpPr>
          <p:cNvPr id="8" name="TextBox 6"/>
          <p:cNvSpPr txBox="1"/>
          <p:nvPr/>
        </p:nvSpPr>
        <p:spPr>
          <a:xfrm>
            <a:off x="981075" y="2563813"/>
            <a:ext cx="7683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dirty="0" smtClean="0"/>
              <a:t>Learn the 3 stages of change and characteristics and challenges of each stage</a:t>
            </a:r>
            <a:endParaRPr lang="en-US" sz="2400" dirty="0"/>
          </a:p>
        </p:txBody>
      </p:sp>
      <p:sp>
        <p:nvSpPr>
          <p:cNvPr id="9" name="TextBox 6"/>
          <p:cNvSpPr txBox="1"/>
          <p:nvPr/>
        </p:nvSpPr>
        <p:spPr>
          <a:xfrm>
            <a:off x="1008479" y="5380038"/>
            <a:ext cx="7993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dirty="0" smtClean="0"/>
              <a:t>Develop an action plan for leading or adapting to change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2400" u="sng" dirty="0" smtClean="0"/>
              <a:t>Scanning the Environment: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Changes in the air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7" y="1417638"/>
            <a:ext cx="7485841" cy="435970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5100" b="1" cap="small" dirty="0" smtClean="0">
                <a:solidFill>
                  <a:srgbClr val="C00000"/>
                </a:solidFill>
              </a:rPr>
              <a:t>Economic </a:t>
            </a:r>
          </a:p>
          <a:p>
            <a:pPr>
              <a:lnSpc>
                <a:spcPct val="120000"/>
              </a:lnSpc>
              <a:buNone/>
            </a:pPr>
            <a:r>
              <a:rPr lang="en-US" sz="5100" dirty="0" smtClean="0"/>
              <a:t>Wild ride over last 6 years: </a:t>
            </a:r>
          </a:p>
          <a:p>
            <a:pPr>
              <a:lnSpc>
                <a:spcPct val="120000"/>
              </a:lnSpc>
            </a:pPr>
            <a:r>
              <a:rPr lang="en-US" sz="5100" dirty="0" smtClean="0"/>
              <a:t>August 2006:  Florida unemployment rate:  3.3%</a:t>
            </a:r>
          </a:p>
          <a:p>
            <a:pPr>
              <a:lnSpc>
                <a:spcPct val="120000"/>
              </a:lnSpc>
            </a:pPr>
            <a:r>
              <a:rPr lang="en-US" sz="5100" dirty="0" smtClean="0"/>
              <a:t>February 2010:  Florida unemployment rate:  11.4%  </a:t>
            </a:r>
            <a:r>
              <a:rPr lang="en-US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(8.6% in June 2012)</a:t>
            </a:r>
          </a:p>
          <a:p>
            <a:pPr>
              <a:lnSpc>
                <a:spcPct val="120000"/>
              </a:lnSpc>
            </a:pPr>
            <a:r>
              <a:rPr lang="en-US" sz="5100" dirty="0" smtClean="0"/>
              <a:t>March 2007:  8,074,800 jobs in Florida</a:t>
            </a:r>
          </a:p>
          <a:p>
            <a:pPr>
              <a:lnSpc>
                <a:spcPct val="120000"/>
              </a:lnSpc>
            </a:pPr>
            <a:r>
              <a:rPr lang="en-US" sz="5100" dirty="0" smtClean="0"/>
              <a:t>December 2009:  7,150,100 jobs in Florida</a:t>
            </a:r>
          </a:p>
          <a:p>
            <a:pPr lvl="1">
              <a:lnSpc>
                <a:spcPct val="120000"/>
              </a:lnSpc>
            </a:pPr>
            <a:r>
              <a:rPr lang="en-US" sz="4700" dirty="0" smtClean="0"/>
              <a:t>decline of 924,700.</a:t>
            </a:r>
          </a:p>
          <a:p>
            <a:pPr lvl="1">
              <a:lnSpc>
                <a:spcPct val="120000"/>
              </a:lnSpc>
            </a:pPr>
            <a:r>
              <a:rPr lang="en-US" sz="4700" dirty="0" smtClean="0"/>
              <a:t> As of June 2012, Florida still down by 743,500 from peak level; our region harder hit than state average.</a:t>
            </a:r>
          </a:p>
          <a:p>
            <a:pPr>
              <a:lnSpc>
                <a:spcPct val="120000"/>
              </a:lnSpc>
            </a:pPr>
            <a:endParaRPr lang="en-US" sz="5100" dirty="0" smtClean="0"/>
          </a:p>
          <a:p>
            <a:pPr>
              <a:lnSpc>
                <a:spcPct val="120000"/>
              </a:lnSpc>
              <a:buNone/>
            </a:pPr>
            <a:endParaRPr lang="en-US" sz="9600" dirty="0" smtClean="0"/>
          </a:p>
          <a:p>
            <a:pPr>
              <a:lnSpc>
                <a:spcPct val="120000"/>
              </a:lnSpc>
              <a:buNone/>
            </a:pPr>
            <a:endParaRPr lang="en-US" sz="96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2400" u="sng" dirty="0" smtClean="0"/>
              <a:t>Scanning the Environment: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Changes in the air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8" y="1588169"/>
            <a:ext cx="5927753" cy="589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5100" b="1" cap="small" dirty="0" smtClean="0">
                <a:solidFill>
                  <a:schemeClr val="accent1">
                    <a:lumMod val="75000"/>
                  </a:schemeClr>
                </a:solidFill>
              </a:rPr>
              <a:t>Impact of Economic Change</a:t>
            </a:r>
          </a:p>
          <a:p>
            <a:pPr>
              <a:lnSpc>
                <a:spcPct val="120000"/>
              </a:lnSpc>
            </a:pPr>
            <a:endParaRPr lang="en-US" sz="5100" dirty="0" smtClean="0"/>
          </a:p>
          <a:p>
            <a:pPr>
              <a:lnSpc>
                <a:spcPct val="120000"/>
              </a:lnSpc>
              <a:buNone/>
            </a:pPr>
            <a:endParaRPr lang="en-US" sz="9600" dirty="0" smtClean="0"/>
          </a:p>
          <a:p>
            <a:pPr>
              <a:lnSpc>
                <a:spcPct val="120000"/>
              </a:lnSpc>
              <a:buNone/>
            </a:pPr>
            <a:endParaRPr lang="en-US" sz="96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reeform 9"/>
          <p:cNvSpPr/>
          <p:nvPr/>
        </p:nvSpPr>
        <p:spPr>
          <a:xfrm>
            <a:off x="3569652" y="2358642"/>
            <a:ext cx="3553042" cy="1769928"/>
          </a:xfrm>
          <a:custGeom>
            <a:avLst/>
            <a:gdLst>
              <a:gd name="connsiteX0" fmla="*/ 0 w 3553042"/>
              <a:gd name="connsiteY0" fmla="*/ 221241 h 1769928"/>
              <a:gd name="connsiteX1" fmla="*/ 2668078 w 3553042"/>
              <a:gd name="connsiteY1" fmla="*/ 221241 h 1769928"/>
              <a:gd name="connsiteX2" fmla="*/ 2668078 w 3553042"/>
              <a:gd name="connsiteY2" fmla="*/ 0 h 1769928"/>
              <a:gd name="connsiteX3" fmla="*/ 3553042 w 3553042"/>
              <a:gd name="connsiteY3" fmla="*/ 884964 h 1769928"/>
              <a:gd name="connsiteX4" fmla="*/ 2668078 w 3553042"/>
              <a:gd name="connsiteY4" fmla="*/ 1769928 h 1769928"/>
              <a:gd name="connsiteX5" fmla="*/ 2668078 w 3553042"/>
              <a:gd name="connsiteY5" fmla="*/ 1548687 h 1769928"/>
              <a:gd name="connsiteX6" fmla="*/ 0 w 3553042"/>
              <a:gd name="connsiteY6" fmla="*/ 1548687 h 1769928"/>
              <a:gd name="connsiteX7" fmla="*/ 0 w 3553042"/>
              <a:gd name="connsiteY7" fmla="*/ 221241 h 176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3042" h="1769928">
                <a:moveTo>
                  <a:pt x="0" y="221241"/>
                </a:moveTo>
                <a:lnTo>
                  <a:pt x="2668078" y="221241"/>
                </a:lnTo>
                <a:lnTo>
                  <a:pt x="2668078" y="0"/>
                </a:lnTo>
                <a:lnTo>
                  <a:pt x="3553042" y="884964"/>
                </a:lnTo>
                <a:lnTo>
                  <a:pt x="2668078" y="1769928"/>
                </a:lnTo>
                <a:lnTo>
                  <a:pt x="2668078" y="1548687"/>
                </a:lnTo>
                <a:lnTo>
                  <a:pt x="0" y="1548687"/>
                </a:lnTo>
                <a:lnTo>
                  <a:pt x="0" y="221241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" tIns="238386" rIns="680868" bIns="238386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700" kern="1200" dirty="0" smtClean="0"/>
              <a:t>ADOM	</a:t>
            </a:r>
            <a:endParaRPr lang="en-US" sz="27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700" kern="1200" dirty="0" smtClean="0"/>
              <a:t>Other organizations</a:t>
            </a:r>
            <a:endParaRPr lang="en-US" sz="27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200958" y="2358189"/>
            <a:ext cx="2368694" cy="1769928"/>
          </a:xfrm>
          <a:custGeom>
            <a:avLst/>
            <a:gdLst>
              <a:gd name="connsiteX0" fmla="*/ 0 w 2368694"/>
              <a:gd name="connsiteY0" fmla="*/ 294994 h 1769928"/>
              <a:gd name="connsiteX1" fmla="*/ 86402 w 2368694"/>
              <a:gd name="connsiteY1" fmla="*/ 86402 h 1769928"/>
              <a:gd name="connsiteX2" fmla="*/ 294994 w 2368694"/>
              <a:gd name="connsiteY2" fmla="*/ 1 h 1769928"/>
              <a:gd name="connsiteX3" fmla="*/ 2073700 w 2368694"/>
              <a:gd name="connsiteY3" fmla="*/ 0 h 1769928"/>
              <a:gd name="connsiteX4" fmla="*/ 2282292 w 2368694"/>
              <a:gd name="connsiteY4" fmla="*/ 86402 h 1769928"/>
              <a:gd name="connsiteX5" fmla="*/ 2368693 w 2368694"/>
              <a:gd name="connsiteY5" fmla="*/ 294994 h 1769928"/>
              <a:gd name="connsiteX6" fmla="*/ 2368694 w 2368694"/>
              <a:gd name="connsiteY6" fmla="*/ 1474934 h 1769928"/>
              <a:gd name="connsiteX7" fmla="*/ 2282292 w 2368694"/>
              <a:gd name="connsiteY7" fmla="*/ 1683526 h 1769928"/>
              <a:gd name="connsiteX8" fmla="*/ 2073700 w 2368694"/>
              <a:gd name="connsiteY8" fmla="*/ 1769928 h 1769928"/>
              <a:gd name="connsiteX9" fmla="*/ 294994 w 2368694"/>
              <a:gd name="connsiteY9" fmla="*/ 1769928 h 1769928"/>
              <a:gd name="connsiteX10" fmla="*/ 86402 w 2368694"/>
              <a:gd name="connsiteY10" fmla="*/ 1683526 h 1769928"/>
              <a:gd name="connsiteX11" fmla="*/ 0 w 2368694"/>
              <a:gd name="connsiteY11" fmla="*/ 1474934 h 1769928"/>
              <a:gd name="connsiteX12" fmla="*/ 0 w 2368694"/>
              <a:gd name="connsiteY12" fmla="*/ 294994 h 176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8694" h="1769928">
                <a:moveTo>
                  <a:pt x="0" y="294994"/>
                </a:moveTo>
                <a:cubicBezTo>
                  <a:pt x="0" y="216757"/>
                  <a:pt x="31080" y="141724"/>
                  <a:pt x="86402" y="86402"/>
                </a:cubicBezTo>
                <a:cubicBezTo>
                  <a:pt x="141724" y="31080"/>
                  <a:pt x="216757" y="0"/>
                  <a:pt x="294994" y="1"/>
                </a:cubicBezTo>
                <a:lnTo>
                  <a:pt x="2073700" y="0"/>
                </a:lnTo>
                <a:cubicBezTo>
                  <a:pt x="2151937" y="0"/>
                  <a:pt x="2226970" y="31080"/>
                  <a:pt x="2282292" y="86402"/>
                </a:cubicBezTo>
                <a:cubicBezTo>
                  <a:pt x="2337614" y="141724"/>
                  <a:pt x="2368694" y="216757"/>
                  <a:pt x="2368693" y="294994"/>
                </a:cubicBezTo>
                <a:cubicBezTo>
                  <a:pt x="2368693" y="688307"/>
                  <a:pt x="2368694" y="1081621"/>
                  <a:pt x="2368694" y="1474934"/>
                </a:cubicBezTo>
                <a:cubicBezTo>
                  <a:pt x="2368694" y="1553171"/>
                  <a:pt x="2337614" y="1628204"/>
                  <a:pt x="2282292" y="1683526"/>
                </a:cubicBezTo>
                <a:cubicBezTo>
                  <a:pt x="2226970" y="1738848"/>
                  <a:pt x="2151937" y="1769928"/>
                  <a:pt x="2073700" y="1769928"/>
                </a:cubicBezTo>
                <a:lnTo>
                  <a:pt x="294994" y="1769928"/>
                </a:lnTo>
                <a:cubicBezTo>
                  <a:pt x="216757" y="1769928"/>
                  <a:pt x="141724" y="1738848"/>
                  <a:pt x="86402" y="1683526"/>
                </a:cubicBezTo>
                <a:cubicBezTo>
                  <a:pt x="31080" y="1628204"/>
                  <a:pt x="0" y="1553171"/>
                  <a:pt x="0" y="1474934"/>
                </a:cubicBezTo>
                <a:lnTo>
                  <a:pt x="0" y="29499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41" tIns="132121" rIns="177841" bIns="1321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Organizational Impact</a:t>
            </a:r>
            <a:endParaRPr lang="en-US" sz="24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569652" y="4305564"/>
            <a:ext cx="3553042" cy="1769928"/>
          </a:xfrm>
          <a:custGeom>
            <a:avLst/>
            <a:gdLst>
              <a:gd name="connsiteX0" fmla="*/ 0 w 3553042"/>
              <a:gd name="connsiteY0" fmla="*/ 221241 h 1769928"/>
              <a:gd name="connsiteX1" fmla="*/ 2668078 w 3553042"/>
              <a:gd name="connsiteY1" fmla="*/ 221241 h 1769928"/>
              <a:gd name="connsiteX2" fmla="*/ 2668078 w 3553042"/>
              <a:gd name="connsiteY2" fmla="*/ 0 h 1769928"/>
              <a:gd name="connsiteX3" fmla="*/ 3553042 w 3553042"/>
              <a:gd name="connsiteY3" fmla="*/ 884964 h 1769928"/>
              <a:gd name="connsiteX4" fmla="*/ 2668078 w 3553042"/>
              <a:gd name="connsiteY4" fmla="*/ 1769928 h 1769928"/>
              <a:gd name="connsiteX5" fmla="*/ 2668078 w 3553042"/>
              <a:gd name="connsiteY5" fmla="*/ 1548687 h 1769928"/>
              <a:gd name="connsiteX6" fmla="*/ 0 w 3553042"/>
              <a:gd name="connsiteY6" fmla="*/ 1548687 h 1769928"/>
              <a:gd name="connsiteX7" fmla="*/ 0 w 3553042"/>
              <a:gd name="connsiteY7" fmla="*/ 221241 h 176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3042" h="1769928">
                <a:moveTo>
                  <a:pt x="0" y="221241"/>
                </a:moveTo>
                <a:lnTo>
                  <a:pt x="2668078" y="221241"/>
                </a:lnTo>
                <a:lnTo>
                  <a:pt x="2668078" y="0"/>
                </a:lnTo>
                <a:lnTo>
                  <a:pt x="3553042" y="884964"/>
                </a:lnTo>
                <a:lnTo>
                  <a:pt x="2668078" y="1769928"/>
                </a:lnTo>
                <a:lnTo>
                  <a:pt x="2668078" y="1548687"/>
                </a:lnTo>
                <a:lnTo>
                  <a:pt x="0" y="1548687"/>
                </a:lnTo>
                <a:lnTo>
                  <a:pt x="0" y="221241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" tIns="238386" rIns="680868" bIns="238386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700" kern="1200" dirty="0" smtClean="0"/>
              <a:t>Me	</a:t>
            </a:r>
            <a:endParaRPr lang="en-US" sz="27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700" kern="1200" dirty="0" smtClean="0"/>
              <a:t>Family members</a:t>
            </a:r>
            <a:endParaRPr lang="en-US" sz="27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1200958" y="4305564"/>
            <a:ext cx="2368694" cy="1769928"/>
          </a:xfrm>
          <a:custGeom>
            <a:avLst/>
            <a:gdLst>
              <a:gd name="connsiteX0" fmla="*/ 0 w 2368694"/>
              <a:gd name="connsiteY0" fmla="*/ 294994 h 1769928"/>
              <a:gd name="connsiteX1" fmla="*/ 86402 w 2368694"/>
              <a:gd name="connsiteY1" fmla="*/ 86402 h 1769928"/>
              <a:gd name="connsiteX2" fmla="*/ 294994 w 2368694"/>
              <a:gd name="connsiteY2" fmla="*/ 1 h 1769928"/>
              <a:gd name="connsiteX3" fmla="*/ 2073700 w 2368694"/>
              <a:gd name="connsiteY3" fmla="*/ 0 h 1769928"/>
              <a:gd name="connsiteX4" fmla="*/ 2282292 w 2368694"/>
              <a:gd name="connsiteY4" fmla="*/ 86402 h 1769928"/>
              <a:gd name="connsiteX5" fmla="*/ 2368693 w 2368694"/>
              <a:gd name="connsiteY5" fmla="*/ 294994 h 1769928"/>
              <a:gd name="connsiteX6" fmla="*/ 2368694 w 2368694"/>
              <a:gd name="connsiteY6" fmla="*/ 1474934 h 1769928"/>
              <a:gd name="connsiteX7" fmla="*/ 2282292 w 2368694"/>
              <a:gd name="connsiteY7" fmla="*/ 1683526 h 1769928"/>
              <a:gd name="connsiteX8" fmla="*/ 2073700 w 2368694"/>
              <a:gd name="connsiteY8" fmla="*/ 1769928 h 1769928"/>
              <a:gd name="connsiteX9" fmla="*/ 294994 w 2368694"/>
              <a:gd name="connsiteY9" fmla="*/ 1769928 h 1769928"/>
              <a:gd name="connsiteX10" fmla="*/ 86402 w 2368694"/>
              <a:gd name="connsiteY10" fmla="*/ 1683526 h 1769928"/>
              <a:gd name="connsiteX11" fmla="*/ 0 w 2368694"/>
              <a:gd name="connsiteY11" fmla="*/ 1474934 h 1769928"/>
              <a:gd name="connsiteX12" fmla="*/ 0 w 2368694"/>
              <a:gd name="connsiteY12" fmla="*/ 294994 h 176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8694" h="1769928">
                <a:moveTo>
                  <a:pt x="0" y="294994"/>
                </a:moveTo>
                <a:cubicBezTo>
                  <a:pt x="0" y="216757"/>
                  <a:pt x="31080" y="141724"/>
                  <a:pt x="86402" y="86402"/>
                </a:cubicBezTo>
                <a:cubicBezTo>
                  <a:pt x="141724" y="31080"/>
                  <a:pt x="216757" y="0"/>
                  <a:pt x="294994" y="1"/>
                </a:cubicBezTo>
                <a:lnTo>
                  <a:pt x="2073700" y="0"/>
                </a:lnTo>
                <a:cubicBezTo>
                  <a:pt x="2151937" y="0"/>
                  <a:pt x="2226970" y="31080"/>
                  <a:pt x="2282292" y="86402"/>
                </a:cubicBezTo>
                <a:cubicBezTo>
                  <a:pt x="2337614" y="141724"/>
                  <a:pt x="2368694" y="216757"/>
                  <a:pt x="2368693" y="294994"/>
                </a:cubicBezTo>
                <a:cubicBezTo>
                  <a:pt x="2368693" y="688307"/>
                  <a:pt x="2368694" y="1081621"/>
                  <a:pt x="2368694" y="1474934"/>
                </a:cubicBezTo>
                <a:cubicBezTo>
                  <a:pt x="2368694" y="1553171"/>
                  <a:pt x="2337614" y="1628204"/>
                  <a:pt x="2282292" y="1683526"/>
                </a:cubicBezTo>
                <a:cubicBezTo>
                  <a:pt x="2226970" y="1738848"/>
                  <a:pt x="2151937" y="1769928"/>
                  <a:pt x="2073700" y="1769928"/>
                </a:cubicBezTo>
                <a:lnTo>
                  <a:pt x="294994" y="1769928"/>
                </a:lnTo>
                <a:cubicBezTo>
                  <a:pt x="216757" y="1769928"/>
                  <a:pt x="141724" y="1738848"/>
                  <a:pt x="86402" y="1683526"/>
                </a:cubicBezTo>
                <a:cubicBezTo>
                  <a:pt x="31080" y="1628204"/>
                  <a:pt x="0" y="1553171"/>
                  <a:pt x="0" y="1474934"/>
                </a:cubicBezTo>
                <a:lnTo>
                  <a:pt x="0" y="29499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41" tIns="132121" rIns="177841" bIns="1321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Personal Impact</a:t>
            </a:r>
            <a:endParaRPr lang="en-US" sz="2400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128711" y="2849797"/>
            <a:ext cx="1558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Leading Change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8711" y="4700735"/>
            <a:ext cx="1710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Adapting to Change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2200" u="sng" dirty="0" smtClean="0"/>
              <a:t>Stages of Change: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Three Zones</a:t>
            </a:r>
            <a:endParaRPr lang="en-US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eeform 6"/>
          <p:cNvSpPr/>
          <p:nvPr/>
        </p:nvSpPr>
        <p:spPr>
          <a:xfrm>
            <a:off x="1203930" y="3170116"/>
            <a:ext cx="2671670" cy="1443448"/>
          </a:xfrm>
          <a:custGeom>
            <a:avLst/>
            <a:gdLst>
              <a:gd name="connsiteX0" fmla="*/ 0 w 2671670"/>
              <a:gd name="connsiteY0" fmla="*/ 0 h 1068668"/>
              <a:gd name="connsiteX1" fmla="*/ 2137336 w 2671670"/>
              <a:gd name="connsiteY1" fmla="*/ 0 h 1068668"/>
              <a:gd name="connsiteX2" fmla="*/ 2671670 w 2671670"/>
              <a:gd name="connsiteY2" fmla="*/ 534334 h 1068668"/>
              <a:gd name="connsiteX3" fmla="*/ 2137336 w 2671670"/>
              <a:gd name="connsiteY3" fmla="*/ 1068668 h 1068668"/>
              <a:gd name="connsiteX4" fmla="*/ 0 w 2671670"/>
              <a:gd name="connsiteY4" fmla="*/ 1068668 h 1068668"/>
              <a:gd name="connsiteX5" fmla="*/ 534334 w 2671670"/>
              <a:gd name="connsiteY5" fmla="*/ 534334 h 1068668"/>
              <a:gd name="connsiteX6" fmla="*/ 0 w 2671670"/>
              <a:gd name="connsiteY6" fmla="*/ 0 h 106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670" h="1068668">
                <a:moveTo>
                  <a:pt x="0" y="0"/>
                </a:moveTo>
                <a:lnTo>
                  <a:pt x="2137336" y="0"/>
                </a:lnTo>
                <a:lnTo>
                  <a:pt x="2671670" y="534334"/>
                </a:lnTo>
                <a:lnTo>
                  <a:pt x="2137336" y="1068668"/>
                </a:lnTo>
                <a:lnTo>
                  <a:pt x="0" y="1068668"/>
                </a:lnTo>
                <a:lnTo>
                  <a:pt x="534334" y="5343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346" tIns="32004" rIns="566338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The End Zone</a:t>
            </a:r>
            <a:endParaRPr lang="en-US" sz="2400" kern="1200" dirty="0"/>
          </a:p>
        </p:txBody>
      </p:sp>
      <p:sp>
        <p:nvSpPr>
          <p:cNvPr id="8" name="Freeform 7"/>
          <p:cNvSpPr/>
          <p:nvPr/>
        </p:nvSpPr>
        <p:spPr>
          <a:xfrm>
            <a:off x="3608433" y="3170116"/>
            <a:ext cx="2671670" cy="1443448"/>
          </a:xfrm>
          <a:custGeom>
            <a:avLst/>
            <a:gdLst>
              <a:gd name="connsiteX0" fmla="*/ 0 w 2671670"/>
              <a:gd name="connsiteY0" fmla="*/ 0 h 1068668"/>
              <a:gd name="connsiteX1" fmla="*/ 2137336 w 2671670"/>
              <a:gd name="connsiteY1" fmla="*/ 0 h 1068668"/>
              <a:gd name="connsiteX2" fmla="*/ 2671670 w 2671670"/>
              <a:gd name="connsiteY2" fmla="*/ 534334 h 1068668"/>
              <a:gd name="connsiteX3" fmla="*/ 2137336 w 2671670"/>
              <a:gd name="connsiteY3" fmla="*/ 1068668 h 1068668"/>
              <a:gd name="connsiteX4" fmla="*/ 0 w 2671670"/>
              <a:gd name="connsiteY4" fmla="*/ 1068668 h 1068668"/>
              <a:gd name="connsiteX5" fmla="*/ 534334 w 2671670"/>
              <a:gd name="connsiteY5" fmla="*/ 534334 h 1068668"/>
              <a:gd name="connsiteX6" fmla="*/ 0 w 2671670"/>
              <a:gd name="connsiteY6" fmla="*/ 0 h 106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670" h="1068668">
                <a:moveTo>
                  <a:pt x="0" y="0"/>
                </a:moveTo>
                <a:lnTo>
                  <a:pt x="2137336" y="0"/>
                </a:lnTo>
                <a:lnTo>
                  <a:pt x="2671670" y="534334"/>
                </a:lnTo>
                <a:lnTo>
                  <a:pt x="2137336" y="1068668"/>
                </a:lnTo>
                <a:lnTo>
                  <a:pt x="0" y="1068668"/>
                </a:lnTo>
                <a:lnTo>
                  <a:pt x="534334" y="5343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346" tIns="32004" rIns="566338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The Neutral Zone</a:t>
            </a:r>
            <a:endParaRPr lang="en-US" sz="2400" kern="1200" dirty="0"/>
          </a:p>
        </p:txBody>
      </p:sp>
      <p:sp>
        <p:nvSpPr>
          <p:cNvPr id="9" name="Freeform 8"/>
          <p:cNvSpPr/>
          <p:nvPr/>
        </p:nvSpPr>
        <p:spPr>
          <a:xfrm>
            <a:off x="6012937" y="3170116"/>
            <a:ext cx="2671670" cy="1443448"/>
          </a:xfrm>
          <a:custGeom>
            <a:avLst/>
            <a:gdLst>
              <a:gd name="connsiteX0" fmla="*/ 0 w 2671670"/>
              <a:gd name="connsiteY0" fmla="*/ 0 h 1068668"/>
              <a:gd name="connsiteX1" fmla="*/ 2137336 w 2671670"/>
              <a:gd name="connsiteY1" fmla="*/ 0 h 1068668"/>
              <a:gd name="connsiteX2" fmla="*/ 2671670 w 2671670"/>
              <a:gd name="connsiteY2" fmla="*/ 534334 h 1068668"/>
              <a:gd name="connsiteX3" fmla="*/ 2137336 w 2671670"/>
              <a:gd name="connsiteY3" fmla="*/ 1068668 h 1068668"/>
              <a:gd name="connsiteX4" fmla="*/ 0 w 2671670"/>
              <a:gd name="connsiteY4" fmla="*/ 1068668 h 1068668"/>
              <a:gd name="connsiteX5" fmla="*/ 534334 w 2671670"/>
              <a:gd name="connsiteY5" fmla="*/ 534334 h 1068668"/>
              <a:gd name="connsiteX6" fmla="*/ 0 w 2671670"/>
              <a:gd name="connsiteY6" fmla="*/ 0 h 106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670" h="1068668">
                <a:moveTo>
                  <a:pt x="0" y="0"/>
                </a:moveTo>
                <a:lnTo>
                  <a:pt x="2137336" y="0"/>
                </a:lnTo>
                <a:lnTo>
                  <a:pt x="2671670" y="534334"/>
                </a:lnTo>
                <a:lnTo>
                  <a:pt x="2137336" y="1068668"/>
                </a:lnTo>
                <a:lnTo>
                  <a:pt x="0" y="1068668"/>
                </a:lnTo>
                <a:lnTo>
                  <a:pt x="534334" y="5343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346" tIns="32004" rIns="566338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The New Zone</a:t>
            </a:r>
            <a:endParaRPr lang="en-US" sz="2400" kern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P030004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688C91-EAE2-43D0-974C-FFC382B931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TP030004990</Template>
  <TotalTime>8839</TotalTime>
  <Words>1263</Words>
  <Application>Microsoft Office PowerPoint</Application>
  <PresentationFormat>On-screen Show (4:3)</PresentationFormat>
  <Paragraphs>236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TP030004990</vt:lpstr>
      <vt:lpstr>Bridging the Gap: Change:  Leading, Adapting and Helping Others to Adapt</vt:lpstr>
      <vt:lpstr>AGENDA</vt:lpstr>
      <vt:lpstr>Welcome &amp; Introductions</vt:lpstr>
      <vt:lpstr>Welcome &amp; Introductions</vt:lpstr>
      <vt:lpstr>Welcome &amp; Introductions</vt:lpstr>
      <vt:lpstr>Objectives</vt:lpstr>
      <vt:lpstr>Scanning the Environment: Changes in the air</vt:lpstr>
      <vt:lpstr>Scanning the Environment: Changes in the air</vt:lpstr>
      <vt:lpstr>Stages of Change:  The Three Zones</vt:lpstr>
      <vt:lpstr>Stages of Change:  The Three Zones</vt:lpstr>
      <vt:lpstr>Stages of Change:  The Three Zones</vt:lpstr>
      <vt:lpstr>The End:  Helping others let go</vt:lpstr>
      <vt:lpstr>The End:  Helping others let go</vt:lpstr>
      <vt:lpstr>The End:  Helping others let go</vt:lpstr>
      <vt:lpstr>The Unknown:  Leading others through it</vt:lpstr>
      <vt:lpstr>The Unknown:  Leading others through it</vt:lpstr>
      <vt:lpstr>The Unknown:  Leading others through it</vt:lpstr>
      <vt:lpstr>The New Normal:  Turning the new beginning into the way it is</vt:lpstr>
      <vt:lpstr>The New Normal:  Turning the new beginning into the way it is</vt:lpstr>
      <vt:lpstr>The New Normal:  Turning the new beginning into the way it is</vt:lpstr>
      <vt:lpstr>Slide 21</vt:lpstr>
      <vt:lpstr>AGENDA</vt:lpstr>
      <vt:lpstr>Stages of Change:  The Three Zones</vt:lpstr>
      <vt:lpstr>M.O. for Leading Change</vt:lpstr>
      <vt:lpstr>M.O. for adapting to change</vt:lpstr>
      <vt:lpstr>Action Planning</vt:lpstr>
      <vt:lpstr>Change:  Leading, Adapting and Helping Others to Adapt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EWorley</dc:creator>
  <cp:lastModifiedBy>LPinto</cp:lastModifiedBy>
  <cp:revision>562</cp:revision>
  <dcterms:created xsi:type="dcterms:W3CDTF">2010-10-27T03:45:46Z</dcterms:created>
  <dcterms:modified xsi:type="dcterms:W3CDTF">2012-08-07T21:34:21Z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TC300049909990</vt:lpwstr>
  </property>
</Properties>
</file>