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71" r:id="rId3"/>
    <p:sldId id="283" r:id="rId4"/>
    <p:sldId id="290" r:id="rId5"/>
    <p:sldId id="291" r:id="rId6"/>
    <p:sldId id="282" r:id="rId7"/>
    <p:sldId id="270" r:id="rId8"/>
    <p:sldId id="287" r:id="rId9"/>
    <p:sldId id="295" r:id="rId10"/>
    <p:sldId id="296" r:id="rId11"/>
    <p:sldId id="294" r:id="rId12"/>
    <p:sldId id="288" r:id="rId13"/>
    <p:sldId id="289" r:id="rId14"/>
    <p:sldId id="292" r:id="rId15"/>
    <p:sldId id="293" r:id="rId16"/>
    <p:sldId id="307" r:id="rId17"/>
    <p:sldId id="259" r:id="rId18"/>
    <p:sldId id="272" r:id="rId19"/>
    <p:sldId id="265" r:id="rId20"/>
    <p:sldId id="266" r:id="rId21"/>
    <p:sldId id="267" r:id="rId22"/>
    <p:sldId id="269" r:id="rId23"/>
    <p:sldId id="273" r:id="rId24"/>
    <p:sldId id="275" r:id="rId25"/>
    <p:sldId id="274" r:id="rId26"/>
    <p:sldId id="276" r:id="rId27"/>
    <p:sldId id="260" r:id="rId28"/>
    <p:sldId id="278" r:id="rId29"/>
    <p:sldId id="277" r:id="rId30"/>
    <p:sldId id="279" r:id="rId31"/>
    <p:sldId id="280" r:id="rId32"/>
    <p:sldId id="284" r:id="rId33"/>
    <p:sldId id="297" r:id="rId34"/>
    <p:sldId id="298" r:id="rId35"/>
    <p:sldId id="261" r:id="rId36"/>
    <p:sldId id="299" r:id="rId37"/>
    <p:sldId id="301" r:id="rId38"/>
    <p:sldId id="300" r:id="rId39"/>
    <p:sldId id="262" r:id="rId40"/>
    <p:sldId id="285" r:id="rId41"/>
    <p:sldId id="286" r:id="rId42"/>
    <p:sldId id="305" r:id="rId43"/>
    <p:sldId id="263" r:id="rId44"/>
    <p:sldId id="306" r:id="rId45"/>
    <p:sldId id="258" r:id="rId46"/>
    <p:sldId id="302" r:id="rId47"/>
    <p:sldId id="303" r:id="rId48"/>
    <p:sldId id="304" r:id="rId49"/>
    <p:sldId id="257" r:id="rId50"/>
    <p:sldId id="25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8" autoAdjust="0"/>
    <p:restoredTop sz="94660"/>
  </p:normalViewPr>
  <p:slideViewPr>
    <p:cSldViewPr snapToGrid="0">
      <p:cViewPr>
        <p:scale>
          <a:sx n="71" d="100"/>
          <a:sy n="71" d="100"/>
        </p:scale>
        <p:origin x="24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AFB32A-CF24-40B6-8023-477BBD7E7FF2}"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4BA7B0-6B34-4B48-86D9-D83FFECE0970}" type="slidenum">
              <a:rPr lang="en-US" smtClean="0"/>
              <a:t>‹#›</a:t>
            </a:fld>
            <a:endParaRPr lang="en-US"/>
          </a:p>
        </p:txBody>
      </p:sp>
    </p:spTree>
    <p:extLst>
      <p:ext uri="{BB962C8B-B14F-4D97-AF65-F5344CB8AC3E}">
        <p14:creationId xmlns:p14="http://schemas.microsoft.com/office/powerpoint/2010/main" val="3679965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AFB32A-CF24-40B6-8023-477BBD7E7FF2}"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4BA7B0-6B34-4B48-86D9-D83FFECE0970}" type="slidenum">
              <a:rPr lang="en-US" smtClean="0"/>
              <a:t>‹#›</a:t>
            </a:fld>
            <a:endParaRPr lang="en-US"/>
          </a:p>
        </p:txBody>
      </p:sp>
    </p:spTree>
    <p:extLst>
      <p:ext uri="{BB962C8B-B14F-4D97-AF65-F5344CB8AC3E}">
        <p14:creationId xmlns:p14="http://schemas.microsoft.com/office/powerpoint/2010/main" val="2438633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AFB32A-CF24-40B6-8023-477BBD7E7FF2}"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4BA7B0-6B34-4B48-86D9-D83FFECE0970}" type="slidenum">
              <a:rPr lang="en-US" smtClean="0"/>
              <a:t>‹#›</a:t>
            </a:fld>
            <a:endParaRPr lang="en-US"/>
          </a:p>
        </p:txBody>
      </p:sp>
    </p:spTree>
    <p:extLst>
      <p:ext uri="{BB962C8B-B14F-4D97-AF65-F5344CB8AC3E}">
        <p14:creationId xmlns:p14="http://schemas.microsoft.com/office/powerpoint/2010/main" val="2653277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AFB32A-CF24-40B6-8023-477BBD7E7FF2}"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4BA7B0-6B34-4B48-86D9-D83FFECE0970}" type="slidenum">
              <a:rPr lang="en-US" smtClean="0"/>
              <a:t>‹#›</a:t>
            </a:fld>
            <a:endParaRPr lang="en-US"/>
          </a:p>
        </p:txBody>
      </p:sp>
    </p:spTree>
    <p:extLst>
      <p:ext uri="{BB962C8B-B14F-4D97-AF65-F5344CB8AC3E}">
        <p14:creationId xmlns:p14="http://schemas.microsoft.com/office/powerpoint/2010/main" val="882998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AFB32A-CF24-40B6-8023-477BBD7E7FF2}"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4BA7B0-6B34-4B48-86D9-D83FFECE0970}" type="slidenum">
              <a:rPr lang="en-US" smtClean="0"/>
              <a:t>‹#›</a:t>
            </a:fld>
            <a:endParaRPr lang="en-US"/>
          </a:p>
        </p:txBody>
      </p:sp>
    </p:spTree>
    <p:extLst>
      <p:ext uri="{BB962C8B-B14F-4D97-AF65-F5344CB8AC3E}">
        <p14:creationId xmlns:p14="http://schemas.microsoft.com/office/powerpoint/2010/main" val="3990951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AFB32A-CF24-40B6-8023-477BBD7E7FF2}" type="datetimeFigureOut">
              <a:rPr lang="en-US" smtClean="0"/>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4BA7B0-6B34-4B48-86D9-D83FFECE0970}" type="slidenum">
              <a:rPr lang="en-US" smtClean="0"/>
              <a:t>‹#›</a:t>
            </a:fld>
            <a:endParaRPr lang="en-US"/>
          </a:p>
        </p:txBody>
      </p:sp>
    </p:spTree>
    <p:extLst>
      <p:ext uri="{BB962C8B-B14F-4D97-AF65-F5344CB8AC3E}">
        <p14:creationId xmlns:p14="http://schemas.microsoft.com/office/powerpoint/2010/main" val="2876788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AFB32A-CF24-40B6-8023-477BBD7E7FF2}" type="datetimeFigureOut">
              <a:rPr lang="en-US" smtClean="0"/>
              <a:t>8/8/2022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4BA7B0-6B34-4B48-86D9-D83FFECE0970}" type="slidenum">
              <a:rPr lang="en-US" smtClean="0"/>
              <a:t>‹#›</a:t>
            </a:fld>
            <a:endParaRPr lang="en-US"/>
          </a:p>
        </p:txBody>
      </p:sp>
    </p:spTree>
    <p:extLst>
      <p:ext uri="{BB962C8B-B14F-4D97-AF65-F5344CB8AC3E}">
        <p14:creationId xmlns:p14="http://schemas.microsoft.com/office/powerpoint/2010/main" val="1627717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AFB32A-CF24-40B6-8023-477BBD7E7FF2}" type="datetimeFigureOut">
              <a:rPr lang="en-US" smtClean="0"/>
              <a:t>8/8/2022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4BA7B0-6B34-4B48-86D9-D83FFECE0970}" type="slidenum">
              <a:rPr lang="en-US" smtClean="0"/>
              <a:t>‹#›</a:t>
            </a:fld>
            <a:endParaRPr lang="en-US"/>
          </a:p>
        </p:txBody>
      </p:sp>
    </p:spTree>
    <p:extLst>
      <p:ext uri="{BB962C8B-B14F-4D97-AF65-F5344CB8AC3E}">
        <p14:creationId xmlns:p14="http://schemas.microsoft.com/office/powerpoint/2010/main" val="229730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AFB32A-CF24-40B6-8023-477BBD7E7FF2}" type="datetimeFigureOut">
              <a:rPr lang="en-US" smtClean="0"/>
              <a:t>8/8/2022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4BA7B0-6B34-4B48-86D9-D83FFECE0970}" type="slidenum">
              <a:rPr lang="en-US" smtClean="0"/>
              <a:t>‹#›</a:t>
            </a:fld>
            <a:endParaRPr lang="en-US"/>
          </a:p>
        </p:txBody>
      </p:sp>
    </p:spTree>
    <p:extLst>
      <p:ext uri="{BB962C8B-B14F-4D97-AF65-F5344CB8AC3E}">
        <p14:creationId xmlns:p14="http://schemas.microsoft.com/office/powerpoint/2010/main" val="724362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AFB32A-CF24-40B6-8023-477BBD7E7FF2}" type="datetimeFigureOut">
              <a:rPr lang="en-US" smtClean="0"/>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4BA7B0-6B34-4B48-86D9-D83FFECE0970}" type="slidenum">
              <a:rPr lang="en-US" smtClean="0"/>
              <a:t>‹#›</a:t>
            </a:fld>
            <a:endParaRPr lang="en-US"/>
          </a:p>
        </p:txBody>
      </p:sp>
    </p:spTree>
    <p:extLst>
      <p:ext uri="{BB962C8B-B14F-4D97-AF65-F5344CB8AC3E}">
        <p14:creationId xmlns:p14="http://schemas.microsoft.com/office/powerpoint/2010/main" val="2541671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AFB32A-CF24-40B6-8023-477BBD7E7FF2}" type="datetimeFigureOut">
              <a:rPr lang="en-US" smtClean="0"/>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4BA7B0-6B34-4B48-86D9-D83FFECE0970}" type="slidenum">
              <a:rPr lang="en-US" smtClean="0"/>
              <a:t>‹#›</a:t>
            </a:fld>
            <a:endParaRPr lang="en-US"/>
          </a:p>
        </p:txBody>
      </p:sp>
    </p:spTree>
    <p:extLst>
      <p:ext uri="{BB962C8B-B14F-4D97-AF65-F5344CB8AC3E}">
        <p14:creationId xmlns:p14="http://schemas.microsoft.com/office/powerpoint/2010/main" val="906251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AFB32A-CF24-40B6-8023-477BBD7E7FF2}" type="datetimeFigureOut">
              <a:rPr lang="en-US" smtClean="0"/>
              <a:t>8/8/2022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BA7B0-6B34-4B48-86D9-D83FFECE0970}" type="slidenum">
              <a:rPr lang="en-US" smtClean="0"/>
              <a:t>‹#›</a:t>
            </a:fld>
            <a:endParaRPr lang="en-US"/>
          </a:p>
        </p:txBody>
      </p:sp>
    </p:spTree>
    <p:extLst>
      <p:ext uri="{BB962C8B-B14F-4D97-AF65-F5344CB8AC3E}">
        <p14:creationId xmlns:p14="http://schemas.microsoft.com/office/powerpoint/2010/main" val="4020978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qRbnxOuOrk8"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y3fm6wNzK70"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l7SLqdi-fpw"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vatican.va/roman_curia/congregations/ccatheduc/documents/rc_con_ccatheduc_doc_20220125_istruzione-identita-scuola-cattolica_en.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Tapping into Greatness</a:t>
            </a:r>
            <a:endParaRPr lang="en-US" dirty="0"/>
          </a:p>
        </p:txBody>
      </p:sp>
      <p:sp>
        <p:nvSpPr>
          <p:cNvPr id="3" name="Subtitle 2"/>
          <p:cNvSpPr>
            <a:spLocks noGrp="1"/>
          </p:cNvSpPr>
          <p:nvPr>
            <p:ph type="subTitle" idx="1"/>
          </p:nvPr>
        </p:nvSpPr>
        <p:spPr/>
        <p:txBody>
          <a:bodyPr/>
          <a:lstStyle/>
          <a:p>
            <a:r>
              <a:rPr lang="en-US" dirty="0" smtClean="0"/>
              <a:t>Planning Week 2022-23</a:t>
            </a:r>
            <a:endParaRPr lang="en-US" dirty="0"/>
          </a:p>
        </p:txBody>
      </p:sp>
    </p:spTree>
    <p:extLst>
      <p:ext uri="{BB962C8B-B14F-4D97-AF65-F5344CB8AC3E}">
        <p14:creationId xmlns:p14="http://schemas.microsoft.com/office/powerpoint/2010/main" val="16143664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648"/>
          <a:stretch/>
        </p:blipFill>
        <p:spPr>
          <a:xfrm>
            <a:off x="536180" y="363070"/>
            <a:ext cx="11084511" cy="6185648"/>
          </a:xfrm>
          <a:prstGeom prst="rect">
            <a:avLst/>
          </a:prstGeom>
        </p:spPr>
      </p:pic>
    </p:spTree>
    <p:extLst>
      <p:ext uri="{BB962C8B-B14F-4D97-AF65-F5344CB8AC3E}">
        <p14:creationId xmlns:p14="http://schemas.microsoft.com/office/powerpoint/2010/main" val="879812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903826"/>
            <a:ext cx="10515600" cy="2852737"/>
          </a:xfrm>
        </p:spPr>
        <p:txBody>
          <a:bodyPr>
            <a:normAutofit/>
          </a:bodyPr>
          <a:lstStyle/>
          <a:p>
            <a:r>
              <a:rPr lang="en-US" sz="4000" dirty="0" smtClean="0"/>
              <a:t>St. Bonaventure Catholic School </a:t>
            </a:r>
            <a:br>
              <a:rPr lang="en-US" sz="4000" dirty="0" smtClean="0"/>
            </a:br>
            <a:r>
              <a:rPr lang="en-US" sz="4000" dirty="0"/>
              <a:t/>
            </a:r>
            <a:br>
              <a:rPr lang="en-US" sz="4000" dirty="0"/>
            </a:br>
            <a:r>
              <a:rPr lang="en-US" sz="4000" dirty="0" smtClean="0"/>
              <a:t/>
            </a:r>
            <a:br>
              <a:rPr lang="en-US" sz="4000" dirty="0" smtClean="0"/>
            </a:br>
            <a:r>
              <a:rPr lang="en-US" dirty="0" smtClean="0"/>
              <a:t>Goals</a:t>
            </a:r>
            <a:endParaRPr lang="en-US" dirty="0"/>
          </a:p>
        </p:txBody>
      </p:sp>
      <p:sp>
        <p:nvSpPr>
          <p:cNvPr id="3" name="Text Placeholder 2"/>
          <p:cNvSpPr>
            <a:spLocks noGrp="1"/>
          </p:cNvSpPr>
          <p:nvPr>
            <p:ph type="body" idx="1"/>
          </p:nvPr>
        </p:nvSpPr>
        <p:spPr>
          <a:xfrm>
            <a:off x="831850" y="3551076"/>
            <a:ext cx="10515600" cy="1500187"/>
          </a:xfrm>
        </p:spPr>
        <p:txBody>
          <a:bodyPr>
            <a:normAutofit/>
          </a:bodyPr>
          <a:lstStyle/>
          <a:p>
            <a:r>
              <a:rPr lang="en-US" sz="4000" dirty="0" smtClean="0"/>
              <a:t>2022-23</a:t>
            </a:r>
            <a:endParaRPr lang="en-US" sz="4000" dirty="0"/>
          </a:p>
        </p:txBody>
      </p:sp>
    </p:spTree>
    <p:extLst>
      <p:ext uri="{BB962C8B-B14F-4D97-AF65-F5344CB8AC3E}">
        <p14:creationId xmlns:p14="http://schemas.microsoft.com/office/powerpoint/2010/main" val="1630577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57652498"/>
              </p:ext>
            </p:extLst>
          </p:nvPr>
        </p:nvGraphicFramePr>
        <p:xfrm>
          <a:off x="154983" y="201479"/>
          <a:ext cx="11716719" cy="6540284"/>
        </p:xfrm>
        <a:graphic>
          <a:graphicData uri="http://schemas.openxmlformats.org/drawingml/2006/table">
            <a:tbl>
              <a:tblPr firstRow="1" firstCol="1" bandRow="1">
                <a:tableStyleId>{5C22544A-7EE6-4342-B048-85BDC9FD1C3A}</a:tableStyleId>
              </a:tblPr>
              <a:tblGrid>
                <a:gridCol w="2400663"/>
                <a:gridCol w="9316056"/>
              </a:tblGrid>
              <a:tr h="563666">
                <a:tc>
                  <a:txBody>
                    <a:bodyPr/>
                    <a:lstStyle/>
                    <a:p>
                      <a:pPr marL="0" marR="0">
                        <a:spcBef>
                          <a:spcPts val="0"/>
                        </a:spcBef>
                        <a:spcAft>
                          <a:spcPts val="1000"/>
                        </a:spcAft>
                      </a:pPr>
                      <a:r>
                        <a:rPr lang="en-US" sz="3200" dirty="0">
                          <a:effectLst/>
                        </a:rPr>
                        <a:t>Goal </a:t>
                      </a:r>
                      <a:r>
                        <a:rPr lang="en-US" sz="3200" dirty="0" smtClean="0">
                          <a:effectLst/>
                        </a:rPr>
                        <a:t>1</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1000"/>
                        </a:spcAft>
                      </a:pPr>
                      <a:r>
                        <a:rPr lang="en-US" sz="3200" dirty="0">
                          <a:effectLst/>
                        </a:rPr>
                        <a:t>Primary Reading Program</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765445">
                <a:tc>
                  <a:txBody>
                    <a:bodyPr/>
                    <a:lstStyle/>
                    <a:p>
                      <a:pPr marL="0" marR="0">
                        <a:spcBef>
                          <a:spcPts val="0"/>
                        </a:spcBef>
                        <a:spcAft>
                          <a:spcPts val="1000"/>
                        </a:spcAft>
                      </a:pPr>
                      <a:r>
                        <a:rPr lang="en-US" sz="1800" dirty="0">
                          <a:effectLst/>
                        </a:rPr>
                        <a:t>NSBECS Domain(s)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1000"/>
                        </a:spcAft>
                      </a:pPr>
                      <a:r>
                        <a:rPr lang="en-US" sz="1800" dirty="0">
                          <a:effectLst/>
                        </a:rPr>
                        <a:t>Academic Excellence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1158038">
                <a:tc>
                  <a:txBody>
                    <a:bodyPr/>
                    <a:lstStyle/>
                    <a:p>
                      <a:pPr marL="0" marR="0">
                        <a:spcBef>
                          <a:spcPts val="0"/>
                        </a:spcBef>
                        <a:spcAft>
                          <a:spcPts val="1000"/>
                        </a:spcAft>
                      </a:pPr>
                      <a:r>
                        <a:rPr lang="en-US" sz="1800" dirty="0">
                          <a:effectLst/>
                        </a:rPr>
                        <a:t>Description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1000"/>
                        </a:spcAft>
                      </a:pPr>
                      <a:r>
                        <a:rPr lang="en-US" sz="1800" dirty="0">
                          <a:effectLst/>
                        </a:rPr>
                        <a:t>Implement a developmental, accelerated, and preventive reading program which includes explicit phonics instruction and core knowledge building to ensure that all students can read on or above grade level when exiting 2nd grade as indicated by the quarterly STAR Reading assessment.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184605">
                <a:tc>
                  <a:txBody>
                    <a:bodyPr/>
                    <a:lstStyle/>
                    <a:p>
                      <a:pPr marL="0" marR="0">
                        <a:spcBef>
                          <a:spcPts val="0"/>
                        </a:spcBef>
                        <a:spcAft>
                          <a:spcPts val="1000"/>
                        </a:spcAft>
                      </a:pPr>
                      <a:r>
                        <a:rPr lang="en-US" sz="1800" dirty="0">
                          <a:effectLst/>
                        </a:rPr>
                        <a:t>Specific </a:t>
                      </a:r>
                      <a:r>
                        <a:rPr lang="en-US" sz="1800" dirty="0" smtClean="0">
                          <a:effectLst/>
                        </a:rPr>
                        <a:t>Steps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a:effectLst/>
                        </a:rPr>
                        <a:t>Reading Horizons Professional Development</a:t>
                      </a:r>
                    </a:p>
                    <a:p>
                      <a:pPr marL="342900" marR="0" lvl="0" indent="-342900">
                        <a:spcBef>
                          <a:spcPts val="0"/>
                        </a:spcBef>
                        <a:spcAft>
                          <a:spcPts val="0"/>
                        </a:spcAft>
                        <a:buFont typeface="Symbol" panose="05050102010706020507" pitchFamily="18" charset="2"/>
                        <a:buChar char=""/>
                      </a:pPr>
                      <a:r>
                        <a:rPr lang="en-US" sz="1800">
                          <a:effectLst/>
                        </a:rPr>
                        <a:t>Reading Horizons Coaching (2 days) Reading Horizons Master Teacher Individual Teacher Observation and Feedback </a:t>
                      </a:r>
                    </a:p>
                    <a:p>
                      <a:pPr marL="342900" marR="0" lvl="0" indent="-342900">
                        <a:spcBef>
                          <a:spcPts val="0"/>
                        </a:spcBef>
                        <a:spcAft>
                          <a:spcPts val="0"/>
                        </a:spcAft>
                        <a:buFont typeface="Symbol" panose="05050102010706020507" pitchFamily="18" charset="2"/>
                        <a:buChar char=""/>
                      </a:pPr>
                      <a:r>
                        <a:rPr lang="en-US" sz="1800">
                          <a:effectLst/>
                        </a:rPr>
                        <a:t>Core Knowledge Professional Development</a:t>
                      </a:r>
                    </a:p>
                    <a:p>
                      <a:pPr marL="342900" marR="0" lvl="0" indent="-342900">
                        <a:spcBef>
                          <a:spcPts val="0"/>
                        </a:spcBef>
                        <a:spcAft>
                          <a:spcPts val="0"/>
                        </a:spcAft>
                        <a:buFont typeface="Symbol" panose="05050102010706020507" pitchFamily="18" charset="2"/>
                        <a:buChar char=""/>
                      </a:pPr>
                      <a:r>
                        <a:rPr lang="en-US" sz="1800">
                          <a:effectLst/>
                        </a:rPr>
                        <a:t>Horizontal and Vertical bimonthly Professional Learning Communities to discuss instructional practices and review formative data</a:t>
                      </a:r>
                    </a:p>
                    <a:p>
                      <a:pPr marL="342900" marR="0" lvl="0" indent="-342900">
                        <a:spcBef>
                          <a:spcPts val="0"/>
                        </a:spcBef>
                        <a:spcAft>
                          <a:spcPts val="0"/>
                        </a:spcAft>
                        <a:buFont typeface="Symbol" panose="05050102010706020507" pitchFamily="18" charset="2"/>
                        <a:buChar char=""/>
                      </a:pPr>
                      <a:r>
                        <a:rPr lang="en-US" sz="1800">
                          <a:effectLst/>
                        </a:rPr>
                        <a:t>Classroom resource teacher push in ( 90 min daily)</a:t>
                      </a:r>
                    </a:p>
                    <a:p>
                      <a:pPr marL="342900" marR="0" lvl="0" indent="-342900">
                        <a:spcBef>
                          <a:spcPts val="0"/>
                        </a:spcBef>
                        <a:spcAft>
                          <a:spcPts val="0"/>
                        </a:spcAft>
                        <a:buFont typeface="Symbol" panose="05050102010706020507" pitchFamily="18" charset="2"/>
                        <a:buChar char=""/>
                      </a:pPr>
                      <a:r>
                        <a:rPr lang="en-US" sz="1800">
                          <a:effectLst/>
                        </a:rPr>
                        <a:t>Instructional Coach/Admin weekly check in’s for instruction guidance</a:t>
                      </a:r>
                    </a:p>
                    <a:p>
                      <a:pPr marL="342900" marR="0" lvl="0" indent="-342900">
                        <a:spcBef>
                          <a:spcPts val="0"/>
                        </a:spcBef>
                        <a:spcAft>
                          <a:spcPts val="0"/>
                        </a:spcAft>
                        <a:buFont typeface="Symbol" panose="05050102010706020507" pitchFamily="18" charset="2"/>
                        <a:buChar char=""/>
                      </a:pPr>
                      <a:r>
                        <a:rPr lang="en-US" sz="1800">
                          <a:effectLst/>
                        </a:rPr>
                        <a:t>Accelerated Reading, partnering with families to create daily routines for reading practice, increase student fluency, comprehension, and vocabulary</a:t>
                      </a:r>
                    </a:p>
                    <a:p>
                      <a:pPr marL="342900" marR="0" lvl="0" indent="-342900">
                        <a:spcBef>
                          <a:spcPts val="0"/>
                        </a:spcBef>
                        <a:spcAft>
                          <a:spcPts val="0"/>
                        </a:spcAft>
                        <a:buFont typeface="Symbol" panose="05050102010706020507" pitchFamily="18" charset="2"/>
                        <a:buChar char=""/>
                      </a:pPr>
                      <a:r>
                        <a:rPr lang="en-US" sz="1800">
                          <a:effectLst/>
                        </a:rPr>
                        <a:t>Quarterly STAR Reading/ Early Literacy Assessments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868530">
                <a:tc>
                  <a:txBody>
                    <a:bodyPr/>
                    <a:lstStyle/>
                    <a:p>
                      <a:pPr marL="0" marR="0">
                        <a:spcBef>
                          <a:spcPts val="0"/>
                        </a:spcBef>
                        <a:spcAft>
                          <a:spcPts val="1000"/>
                        </a:spcAft>
                      </a:pPr>
                      <a:r>
                        <a:rPr lang="en-US" sz="1800">
                          <a:effectLst/>
                        </a:rPr>
                        <a:t>Measurement (how will we measure success?)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dirty="0">
                          <a:effectLst/>
                        </a:rPr>
                        <a:t>All students reading on or above grade level when exiting Kindergarten, 1</a:t>
                      </a:r>
                      <a:r>
                        <a:rPr lang="en-US" sz="1800" baseline="30000" dirty="0">
                          <a:effectLst/>
                        </a:rPr>
                        <a:t>st</a:t>
                      </a:r>
                      <a:r>
                        <a:rPr lang="en-US" sz="1800" dirty="0">
                          <a:effectLst/>
                        </a:rPr>
                        <a:t>, and 2nd grade as indicated by the STAR Reading assessment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7619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42925601"/>
              </p:ext>
            </p:extLst>
          </p:nvPr>
        </p:nvGraphicFramePr>
        <p:xfrm>
          <a:off x="294468" y="232475"/>
          <a:ext cx="11577234" cy="6385301"/>
        </p:xfrm>
        <a:graphic>
          <a:graphicData uri="http://schemas.openxmlformats.org/drawingml/2006/table">
            <a:tbl>
              <a:tblPr firstRow="1" firstCol="1" bandRow="1">
                <a:tableStyleId>{5C22544A-7EE6-4342-B048-85BDC9FD1C3A}</a:tableStyleId>
              </a:tblPr>
              <a:tblGrid>
                <a:gridCol w="2372084"/>
                <a:gridCol w="9205150"/>
              </a:tblGrid>
              <a:tr h="536369">
                <a:tc>
                  <a:txBody>
                    <a:bodyPr/>
                    <a:lstStyle/>
                    <a:p>
                      <a:pPr marL="0" marR="0">
                        <a:spcBef>
                          <a:spcPts val="0"/>
                        </a:spcBef>
                        <a:spcAft>
                          <a:spcPts val="1000"/>
                        </a:spcAft>
                      </a:pPr>
                      <a:r>
                        <a:rPr lang="en-US" sz="3200" dirty="0">
                          <a:effectLst/>
                        </a:rPr>
                        <a:t>Goal </a:t>
                      </a:r>
                      <a:r>
                        <a:rPr lang="en-US" sz="3200" dirty="0" smtClean="0">
                          <a:effectLst/>
                        </a:rPr>
                        <a:t>2</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1000"/>
                        </a:spcAft>
                      </a:pPr>
                      <a:r>
                        <a:rPr lang="en-US" sz="3200" dirty="0">
                          <a:effectLst/>
                        </a:rPr>
                        <a:t>Faith Formation</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728377">
                <a:tc>
                  <a:txBody>
                    <a:bodyPr/>
                    <a:lstStyle/>
                    <a:p>
                      <a:pPr marL="0" marR="0">
                        <a:spcBef>
                          <a:spcPts val="0"/>
                        </a:spcBef>
                        <a:spcAft>
                          <a:spcPts val="1000"/>
                        </a:spcAft>
                      </a:pPr>
                      <a:r>
                        <a:rPr lang="en-US" sz="1800" dirty="0">
                          <a:effectLst/>
                        </a:rPr>
                        <a:t>NSBECS Domain(s)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1000"/>
                        </a:spcAft>
                      </a:pPr>
                      <a:r>
                        <a:rPr lang="en-US" sz="1800" dirty="0" smtClean="0">
                          <a:effectLst/>
                        </a:rPr>
                        <a:t>Catholic </a:t>
                      </a:r>
                      <a:r>
                        <a:rPr lang="en-US" sz="1800" dirty="0">
                          <a:effectLst/>
                        </a:rPr>
                        <a:t>Mission of the School</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779510">
                <a:tc>
                  <a:txBody>
                    <a:bodyPr/>
                    <a:lstStyle/>
                    <a:p>
                      <a:pPr marL="0" marR="0">
                        <a:spcBef>
                          <a:spcPts val="0"/>
                        </a:spcBef>
                        <a:spcAft>
                          <a:spcPts val="1000"/>
                        </a:spcAft>
                      </a:pPr>
                      <a:r>
                        <a:rPr lang="en-US" sz="1800">
                          <a:effectLst/>
                        </a:rPr>
                        <a:t>Description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1000"/>
                        </a:spcAft>
                      </a:pPr>
                      <a:r>
                        <a:rPr lang="en-US" sz="1800" dirty="0">
                          <a:effectLst/>
                        </a:rPr>
                        <a:t>Provide faith formation in which students are enabled to build and deepen their relationship with God within their family, school, and parish community.</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203915">
                <a:tc>
                  <a:txBody>
                    <a:bodyPr/>
                    <a:lstStyle/>
                    <a:p>
                      <a:pPr marL="0" marR="0">
                        <a:spcBef>
                          <a:spcPts val="0"/>
                        </a:spcBef>
                        <a:spcAft>
                          <a:spcPts val="1000"/>
                        </a:spcAft>
                      </a:pPr>
                      <a:r>
                        <a:rPr lang="en-US" sz="1800" dirty="0">
                          <a:effectLst/>
                        </a:rPr>
                        <a:t>Specific </a:t>
                      </a:r>
                      <a:r>
                        <a:rPr lang="en-US" sz="1800" dirty="0" smtClean="0">
                          <a:effectLst/>
                        </a:rPr>
                        <a:t>Steps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dirty="0">
                          <a:effectLst/>
                        </a:rPr>
                        <a:t>Grade level retreats (K-8) led by SBS students and alumni</a:t>
                      </a:r>
                    </a:p>
                    <a:p>
                      <a:pPr marL="342900" marR="0" lvl="0" indent="-342900">
                        <a:spcBef>
                          <a:spcPts val="0"/>
                        </a:spcBef>
                        <a:spcAft>
                          <a:spcPts val="0"/>
                        </a:spcAft>
                        <a:buFont typeface="Symbol" panose="05050102010706020507" pitchFamily="18" charset="2"/>
                        <a:buChar char=""/>
                      </a:pPr>
                      <a:r>
                        <a:rPr lang="en-US" sz="1800" dirty="0">
                          <a:effectLst/>
                        </a:rPr>
                        <a:t>Monthly student led parish masses</a:t>
                      </a:r>
                    </a:p>
                    <a:p>
                      <a:pPr marL="342900" marR="0" lvl="0" indent="-342900">
                        <a:spcBef>
                          <a:spcPts val="0"/>
                        </a:spcBef>
                        <a:spcAft>
                          <a:spcPts val="0"/>
                        </a:spcAft>
                        <a:buFont typeface="Symbol" panose="05050102010706020507" pitchFamily="18" charset="2"/>
                        <a:buChar char=""/>
                      </a:pPr>
                      <a:r>
                        <a:rPr lang="en-US" sz="1800" dirty="0">
                          <a:effectLst/>
                        </a:rPr>
                        <a:t>Family prayer experiences- SBS prayer bear, Holy Family, Our Lady of the Rosary, and Vocations pray and share (like Student of the Week with Prayer)</a:t>
                      </a:r>
                    </a:p>
                    <a:p>
                      <a:pPr marL="342900" marR="0" lvl="0" indent="-342900">
                        <a:spcBef>
                          <a:spcPts val="0"/>
                        </a:spcBef>
                        <a:spcAft>
                          <a:spcPts val="0"/>
                        </a:spcAft>
                        <a:buFont typeface="Symbol" panose="05050102010706020507" pitchFamily="18" charset="2"/>
                        <a:buChar char=""/>
                      </a:pPr>
                      <a:r>
                        <a:rPr lang="en-US" sz="1800" dirty="0">
                          <a:effectLst/>
                        </a:rPr>
                        <a:t>Promotion of parish youth group events</a:t>
                      </a:r>
                    </a:p>
                    <a:p>
                      <a:pPr marL="342900" marR="0" lvl="0" indent="-342900">
                        <a:spcBef>
                          <a:spcPts val="0"/>
                        </a:spcBef>
                        <a:spcAft>
                          <a:spcPts val="0"/>
                        </a:spcAft>
                        <a:buFont typeface="Symbol" panose="05050102010706020507" pitchFamily="18" charset="2"/>
                        <a:buChar char=""/>
                      </a:pPr>
                      <a:r>
                        <a:rPr lang="en-US" sz="1800" dirty="0">
                          <a:effectLst/>
                        </a:rPr>
                        <a:t>Inter bimonthly Religion PLC’s to discuss student faith formation</a:t>
                      </a:r>
                    </a:p>
                    <a:p>
                      <a:pPr marL="342900" marR="0" lvl="0" indent="-342900">
                        <a:spcBef>
                          <a:spcPts val="0"/>
                        </a:spcBef>
                        <a:spcAft>
                          <a:spcPts val="0"/>
                        </a:spcAft>
                        <a:buFont typeface="Symbol" panose="05050102010706020507" pitchFamily="18" charset="2"/>
                        <a:buChar char=""/>
                      </a:pPr>
                      <a:r>
                        <a:rPr lang="en-US" sz="1800" dirty="0">
                          <a:effectLst/>
                        </a:rPr>
                        <a:t>Intra bimonthly PLC’s to include our faith in cross curricular STREAM units </a:t>
                      </a:r>
                    </a:p>
                    <a:p>
                      <a:pPr marL="342900" marR="0" lvl="0" indent="-342900">
                        <a:spcBef>
                          <a:spcPts val="0"/>
                        </a:spcBef>
                        <a:spcAft>
                          <a:spcPts val="0"/>
                        </a:spcAft>
                        <a:buFont typeface="Symbol" panose="05050102010706020507" pitchFamily="18" charset="2"/>
                        <a:buChar char=""/>
                      </a:pPr>
                      <a:r>
                        <a:rPr lang="en-US" sz="1800" dirty="0">
                          <a:effectLst/>
                        </a:rPr>
                        <a:t>Monthly family prayer section in school newsletter</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137130">
                <a:tc>
                  <a:txBody>
                    <a:bodyPr/>
                    <a:lstStyle/>
                    <a:p>
                      <a:pPr marL="0" marR="0">
                        <a:spcBef>
                          <a:spcPts val="0"/>
                        </a:spcBef>
                        <a:spcAft>
                          <a:spcPts val="1000"/>
                        </a:spcAft>
                      </a:pPr>
                      <a:r>
                        <a:rPr lang="en-US" sz="1800" dirty="0">
                          <a:effectLst/>
                        </a:rPr>
                        <a:t>Measurement (how will we measure success?)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1000"/>
                        </a:spcAft>
                      </a:pPr>
                      <a:r>
                        <a:rPr lang="en-US" sz="1800" dirty="0">
                          <a:effectLst/>
                        </a:rPr>
                        <a:t>Parent Surveys (Specific Questions):</a:t>
                      </a:r>
                    </a:p>
                    <a:p>
                      <a:pPr marL="342900" marR="0" lvl="0" indent="-342900">
                        <a:spcBef>
                          <a:spcPts val="0"/>
                        </a:spcBef>
                        <a:spcAft>
                          <a:spcPts val="0"/>
                        </a:spcAft>
                        <a:buFont typeface="Symbol" panose="05050102010706020507" pitchFamily="18" charset="2"/>
                        <a:buChar char=""/>
                      </a:pPr>
                      <a:r>
                        <a:rPr lang="en-US" sz="1800" dirty="0">
                          <a:effectLst/>
                        </a:rPr>
                        <a:t>Students in our school are encouraged, through all aspects of their school experience, to develop a closer relationship with Jesus Christ</a:t>
                      </a:r>
                    </a:p>
                    <a:p>
                      <a:pPr marL="342900" marR="0" lvl="0" indent="-342900">
                        <a:spcBef>
                          <a:spcPts val="0"/>
                        </a:spcBef>
                        <a:spcAft>
                          <a:spcPts val="0"/>
                        </a:spcAft>
                        <a:buFont typeface="Symbol" panose="05050102010706020507" pitchFamily="18" charset="2"/>
                        <a:buChar char=""/>
                      </a:pPr>
                      <a:r>
                        <a:rPr lang="en-US" sz="1800" dirty="0">
                          <a:effectLst/>
                        </a:rPr>
                        <a:t>Our school helps parents/guardians support the faith life of their child.</a:t>
                      </a:r>
                    </a:p>
                    <a:p>
                      <a:pPr marL="342900" marR="0" lvl="0" indent="-342900">
                        <a:spcBef>
                          <a:spcPts val="0"/>
                        </a:spcBef>
                        <a:spcAft>
                          <a:spcPts val="0"/>
                        </a:spcAft>
                        <a:buFont typeface="Symbol" panose="05050102010706020507" pitchFamily="18" charset="2"/>
                        <a:buChar char=""/>
                      </a:pPr>
                      <a:r>
                        <a:rPr lang="en-US" sz="1800" dirty="0">
                          <a:effectLst/>
                        </a:rPr>
                        <a:t>Our school has a clearly articulated rigorous curriculum infused with Gospel values that prepares students for life and work.</a:t>
                      </a:r>
                    </a:p>
                    <a:p>
                      <a:pPr marL="0" marR="0">
                        <a:spcBef>
                          <a:spcPts val="0"/>
                        </a:spcBef>
                        <a:spcAft>
                          <a:spcPts val="1000"/>
                        </a:spcAft>
                      </a:pPr>
                      <a:r>
                        <a:rPr lang="en-US" sz="1800" dirty="0">
                          <a:effectLst/>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426221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39828073"/>
              </p:ext>
            </p:extLst>
          </p:nvPr>
        </p:nvGraphicFramePr>
        <p:xfrm>
          <a:off x="356462" y="356461"/>
          <a:ext cx="11453246" cy="6183823"/>
        </p:xfrm>
        <a:graphic>
          <a:graphicData uri="http://schemas.openxmlformats.org/drawingml/2006/table">
            <a:tbl>
              <a:tblPr firstRow="1" firstCol="1" bandRow="1">
                <a:tableStyleId>{5C22544A-7EE6-4342-B048-85BDC9FD1C3A}</a:tableStyleId>
              </a:tblPr>
              <a:tblGrid>
                <a:gridCol w="2346679"/>
                <a:gridCol w="9106567"/>
              </a:tblGrid>
              <a:tr h="725682">
                <a:tc>
                  <a:txBody>
                    <a:bodyPr/>
                    <a:lstStyle/>
                    <a:p>
                      <a:pPr marL="0" marR="0">
                        <a:spcBef>
                          <a:spcPts val="0"/>
                        </a:spcBef>
                        <a:spcAft>
                          <a:spcPts val="1000"/>
                        </a:spcAft>
                      </a:pPr>
                      <a:r>
                        <a:rPr lang="en-US" sz="3200" dirty="0">
                          <a:effectLst/>
                        </a:rPr>
                        <a:t>Goal </a:t>
                      </a:r>
                      <a:r>
                        <a:rPr lang="en-US" sz="3200" dirty="0" smtClean="0">
                          <a:effectLst/>
                        </a:rPr>
                        <a:t>3</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1000"/>
                        </a:spcAft>
                      </a:pPr>
                      <a:r>
                        <a:rPr lang="en-US" sz="3200" dirty="0">
                          <a:effectLst/>
                        </a:rPr>
                        <a:t>Secondary Writing Program</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985458">
                <a:tc>
                  <a:txBody>
                    <a:bodyPr/>
                    <a:lstStyle/>
                    <a:p>
                      <a:pPr marL="0" marR="0">
                        <a:spcBef>
                          <a:spcPts val="0"/>
                        </a:spcBef>
                        <a:spcAft>
                          <a:spcPts val="1000"/>
                        </a:spcAft>
                      </a:pPr>
                      <a:r>
                        <a:rPr lang="en-US" sz="1800" dirty="0">
                          <a:effectLst/>
                        </a:rPr>
                        <a:t>NSBECS Domain(s)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1000"/>
                        </a:spcAft>
                      </a:pPr>
                      <a:r>
                        <a:rPr lang="en-US" sz="1800">
                          <a:effectLst/>
                        </a:rPr>
                        <a:t>Academic Excellence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1118171">
                <a:tc>
                  <a:txBody>
                    <a:bodyPr/>
                    <a:lstStyle/>
                    <a:p>
                      <a:pPr marL="0" marR="0">
                        <a:spcBef>
                          <a:spcPts val="0"/>
                        </a:spcBef>
                        <a:spcAft>
                          <a:spcPts val="1000"/>
                        </a:spcAft>
                      </a:pPr>
                      <a:r>
                        <a:rPr lang="en-US" sz="1800">
                          <a:effectLst/>
                        </a:rPr>
                        <a:t>Description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1000"/>
                        </a:spcAft>
                      </a:pPr>
                      <a:r>
                        <a:rPr lang="en-US" sz="1800" dirty="0">
                          <a:effectLst/>
                        </a:rPr>
                        <a:t>Teachers will incorporate writing in all subject areas in grades K-8. Teachers </a:t>
                      </a:r>
                      <a:r>
                        <a:rPr lang="en-US" sz="1800" dirty="0" smtClean="0">
                          <a:effectLst/>
                        </a:rPr>
                        <a:t>will provide students with authentic feedback on</a:t>
                      </a:r>
                      <a:r>
                        <a:rPr lang="en-US" sz="1800" baseline="0" dirty="0" smtClean="0">
                          <a:effectLst/>
                        </a:rPr>
                        <a:t> formal writing assignments</a:t>
                      </a:r>
                      <a:r>
                        <a:rPr lang="en-US" sz="1800" dirty="0" smtClean="0">
                          <a:effectLst/>
                        </a:rPr>
                        <a:t>. </a:t>
                      </a:r>
                      <a:r>
                        <a:rPr lang="en-US" sz="1800" dirty="0">
                          <a:effectLst/>
                        </a:rPr>
                        <a:t>Teachers will utilize IXL to improve writing mechanics. Portfolios and </a:t>
                      </a:r>
                      <a:r>
                        <a:rPr lang="en-US" sz="1800" dirty="0" err="1">
                          <a:effectLst/>
                        </a:rPr>
                        <a:t>WrAP</a:t>
                      </a:r>
                      <a:r>
                        <a:rPr lang="en-US" sz="1800" dirty="0">
                          <a:effectLst/>
                        </a:rPr>
                        <a:t> assessment will be utilized to monitor progress.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236341">
                <a:tc>
                  <a:txBody>
                    <a:bodyPr/>
                    <a:lstStyle/>
                    <a:p>
                      <a:pPr marL="0" marR="0">
                        <a:spcBef>
                          <a:spcPts val="0"/>
                        </a:spcBef>
                        <a:spcAft>
                          <a:spcPts val="1000"/>
                        </a:spcAft>
                      </a:pPr>
                      <a:r>
                        <a:rPr lang="en-US" sz="1800" dirty="0">
                          <a:effectLst/>
                        </a:rPr>
                        <a:t>Specific </a:t>
                      </a:r>
                      <a:r>
                        <a:rPr lang="en-US" sz="1800" dirty="0" smtClean="0">
                          <a:effectLst/>
                        </a:rPr>
                        <a:t>Steps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dirty="0">
                          <a:effectLst/>
                        </a:rPr>
                        <a:t>Writing </a:t>
                      </a:r>
                      <a:r>
                        <a:rPr lang="en-US" sz="1800" dirty="0" smtClean="0">
                          <a:effectLst/>
                        </a:rPr>
                        <a:t>Professional </a:t>
                      </a:r>
                      <a:r>
                        <a:rPr lang="en-US" sz="1800" dirty="0">
                          <a:effectLst/>
                        </a:rPr>
                        <a:t>Development</a:t>
                      </a:r>
                    </a:p>
                    <a:p>
                      <a:pPr marL="342900" marR="0" lvl="0" indent="-342900">
                        <a:spcBef>
                          <a:spcPts val="0"/>
                        </a:spcBef>
                        <a:spcAft>
                          <a:spcPts val="0"/>
                        </a:spcAft>
                        <a:buFont typeface="Symbol" panose="05050102010706020507" pitchFamily="18" charset="2"/>
                        <a:buChar char=""/>
                      </a:pPr>
                      <a:r>
                        <a:rPr lang="en-US" sz="1800" dirty="0" smtClean="0">
                          <a:effectLst/>
                        </a:rPr>
                        <a:t>Vertical bimonthly </a:t>
                      </a:r>
                      <a:r>
                        <a:rPr lang="en-US" sz="1800" dirty="0">
                          <a:effectLst/>
                        </a:rPr>
                        <a:t>Professional Learning Communities to discuss instructional practices, build common rubrics, and review student writing samples</a:t>
                      </a:r>
                    </a:p>
                    <a:p>
                      <a:pPr marL="342900" marR="0" lvl="0" indent="-342900">
                        <a:spcBef>
                          <a:spcPts val="0"/>
                        </a:spcBef>
                        <a:spcAft>
                          <a:spcPts val="0"/>
                        </a:spcAft>
                        <a:buFont typeface="Symbol" panose="05050102010706020507" pitchFamily="18" charset="2"/>
                        <a:buChar char=""/>
                      </a:pPr>
                      <a:r>
                        <a:rPr lang="en-US" sz="1800" dirty="0">
                          <a:effectLst/>
                        </a:rPr>
                        <a:t>Instructional Coach monthly observations/ check in’s for instruction guidance</a:t>
                      </a:r>
                    </a:p>
                    <a:p>
                      <a:pPr marL="342900" marR="0" lvl="0" indent="-342900">
                        <a:spcBef>
                          <a:spcPts val="0"/>
                        </a:spcBef>
                        <a:spcAft>
                          <a:spcPts val="0"/>
                        </a:spcAft>
                        <a:buFont typeface="Symbol" panose="05050102010706020507" pitchFamily="18" charset="2"/>
                        <a:buChar char=""/>
                      </a:pPr>
                      <a:r>
                        <a:rPr lang="en-US" sz="1800" dirty="0">
                          <a:effectLst/>
                        </a:rPr>
                        <a:t>Vertical standards for writing annotations to be used in all subjects</a:t>
                      </a:r>
                    </a:p>
                    <a:p>
                      <a:pPr marL="342900" marR="0" lvl="0" indent="-342900">
                        <a:spcBef>
                          <a:spcPts val="0"/>
                        </a:spcBef>
                        <a:spcAft>
                          <a:spcPts val="0"/>
                        </a:spcAft>
                        <a:buFont typeface="Symbol" panose="05050102010706020507" pitchFamily="18" charset="2"/>
                        <a:buChar char=""/>
                      </a:pPr>
                      <a:r>
                        <a:rPr lang="en-US" sz="1800" dirty="0">
                          <a:effectLst/>
                        </a:rPr>
                        <a:t>Encourage formal writing process in all subjects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1118171">
                <a:tc>
                  <a:txBody>
                    <a:bodyPr/>
                    <a:lstStyle/>
                    <a:p>
                      <a:pPr marL="0" marR="0">
                        <a:spcBef>
                          <a:spcPts val="0"/>
                        </a:spcBef>
                        <a:spcAft>
                          <a:spcPts val="1000"/>
                        </a:spcAft>
                      </a:pPr>
                      <a:r>
                        <a:rPr lang="en-US" sz="1800" dirty="0">
                          <a:effectLst/>
                        </a:rPr>
                        <a:t>Measurement (how will we measure success?)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1000"/>
                        </a:spcAft>
                      </a:pPr>
                      <a:r>
                        <a:rPr lang="en-US" sz="1800" dirty="0">
                          <a:effectLst/>
                        </a:rPr>
                        <a:t>Improve student writing in all subject areas in grades 3-8 as measured by 85% of students meeting or exceeding grade level expectation on the Writing Assessment Program (</a:t>
                      </a:r>
                      <a:r>
                        <a:rPr lang="en-US" sz="1800" dirty="0" err="1">
                          <a:effectLst/>
                        </a:rPr>
                        <a:t>WrAP</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57118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79459447"/>
              </p:ext>
            </p:extLst>
          </p:nvPr>
        </p:nvGraphicFramePr>
        <p:xfrm>
          <a:off x="411160" y="224041"/>
          <a:ext cx="11267267" cy="6423689"/>
        </p:xfrm>
        <a:graphic>
          <a:graphicData uri="http://schemas.openxmlformats.org/drawingml/2006/table">
            <a:tbl>
              <a:tblPr firstRow="1" firstCol="1" bandRow="1">
                <a:tableStyleId>{5C22544A-7EE6-4342-B048-85BDC9FD1C3A}</a:tableStyleId>
              </a:tblPr>
              <a:tblGrid>
                <a:gridCol w="2308574"/>
                <a:gridCol w="8958693"/>
              </a:tblGrid>
              <a:tr h="585159">
                <a:tc>
                  <a:txBody>
                    <a:bodyPr/>
                    <a:lstStyle/>
                    <a:p>
                      <a:pPr marL="0" marR="0">
                        <a:spcBef>
                          <a:spcPts val="0"/>
                        </a:spcBef>
                        <a:spcAft>
                          <a:spcPts val="1000"/>
                        </a:spcAft>
                      </a:pPr>
                      <a:r>
                        <a:rPr lang="en-US" sz="3200" dirty="0">
                          <a:effectLst/>
                        </a:rPr>
                        <a:t>Goal </a:t>
                      </a:r>
                      <a:r>
                        <a:rPr lang="en-US" sz="3200" dirty="0" smtClean="0">
                          <a:effectLst/>
                        </a:rPr>
                        <a:t>4</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1000"/>
                        </a:spcAft>
                      </a:pPr>
                      <a:r>
                        <a:rPr lang="en-US" sz="3200" dirty="0">
                          <a:effectLst/>
                        </a:rPr>
                        <a:t>STREAM Curriculum</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794631">
                <a:tc>
                  <a:txBody>
                    <a:bodyPr/>
                    <a:lstStyle/>
                    <a:p>
                      <a:pPr marL="0" marR="0">
                        <a:spcBef>
                          <a:spcPts val="0"/>
                        </a:spcBef>
                        <a:spcAft>
                          <a:spcPts val="1000"/>
                        </a:spcAft>
                      </a:pPr>
                      <a:r>
                        <a:rPr lang="en-US" sz="1800" dirty="0">
                          <a:effectLst/>
                        </a:rPr>
                        <a:t>NSBECS Domain(s)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1000"/>
                        </a:spcAft>
                      </a:pPr>
                      <a:r>
                        <a:rPr lang="en-US" sz="1800" dirty="0">
                          <a:effectLst/>
                        </a:rPr>
                        <a:t>Academic Excellence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850415">
                <a:tc>
                  <a:txBody>
                    <a:bodyPr/>
                    <a:lstStyle/>
                    <a:p>
                      <a:pPr marL="0" marR="0">
                        <a:spcBef>
                          <a:spcPts val="0"/>
                        </a:spcBef>
                        <a:spcAft>
                          <a:spcPts val="1000"/>
                        </a:spcAft>
                      </a:pPr>
                      <a:r>
                        <a:rPr lang="en-US" sz="1800" dirty="0">
                          <a:effectLst/>
                        </a:rPr>
                        <a:t>Description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1000"/>
                        </a:spcAft>
                      </a:pPr>
                      <a:r>
                        <a:rPr lang="en-US" sz="1800" dirty="0">
                          <a:effectLst/>
                        </a:rPr>
                        <a:t>Establish STREAM grade level curriculum goals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005481">
                <a:tc>
                  <a:txBody>
                    <a:bodyPr/>
                    <a:lstStyle/>
                    <a:p>
                      <a:pPr marL="0" marR="0">
                        <a:spcBef>
                          <a:spcPts val="0"/>
                        </a:spcBef>
                        <a:spcAft>
                          <a:spcPts val="1000"/>
                        </a:spcAft>
                      </a:pPr>
                      <a:r>
                        <a:rPr lang="en-US" sz="1800" dirty="0">
                          <a:effectLst/>
                        </a:rPr>
                        <a:t>Specific </a:t>
                      </a:r>
                      <a:r>
                        <a:rPr lang="en-US" sz="1800" dirty="0" smtClean="0">
                          <a:effectLst/>
                        </a:rPr>
                        <a:t>Steps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dirty="0">
                          <a:effectLst/>
                        </a:rPr>
                        <a:t>Students initiate inquiry-led projects relevant to their community in collaboration with faculty, students, and other visiting STREAM professionals. </a:t>
                      </a:r>
                    </a:p>
                    <a:p>
                      <a:pPr marL="342900" marR="0" lvl="0" indent="-342900">
                        <a:spcBef>
                          <a:spcPts val="0"/>
                        </a:spcBef>
                        <a:spcAft>
                          <a:spcPts val="0"/>
                        </a:spcAft>
                        <a:buFont typeface="Symbol" panose="05050102010706020507" pitchFamily="18" charset="2"/>
                        <a:buChar char=""/>
                      </a:pPr>
                      <a:r>
                        <a:rPr lang="en-US" sz="1800" dirty="0">
                          <a:effectLst/>
                        </a:rPr>
                        <a:t>STEM teacher professional learning community </a:t>
                      </a:r>
                      <a:r>
                        <a:rPr lang="en-US" sz="1800" dirty="0" smtClean="0">
                          <a:effectLst/>
                        </a:rPr>
                        <a:t>writing STREAM curriculum that aligns vertically</a:t>
                      </a:r>
                      <a:endParaRPr lang="en-US" sz="1800" dirty="0">
                        <a:effectLst/>
                      </a:endParaRPr>
                    </a:p>
                    <a:p>
                      <a:pPr marL="342900" marR="0" lvl="0" indent="-342900">
                        <a:spcBef>
                          <a:spcPts val="0"/>
                        </a:spcBef>
                        <a:spcAft>
                          <a:spcPts val="0"/>
                        </a:spcAft>
                        <a:buFont typeface="Symbol" panose="05050102010706020507" pitchFamily="18" charset="2"/>
                        <a:buChar char=""/>
                      </a:pPr>
                      <a:r>
                        <a:rPr lang="en-US" sz="1800" dirty="0">
                          <a:effectLst/>
                        </a:rPr>
                        <a:t>Engage teachers in classroom best practices around a strong, project-based STEM curriculum</a:t>
                      </a:r>
                    </a:p>
                    <a:p>
                      <a:pPr marL="342900" marR="0" lvl="0" indent="-342900">
                        <a:spcBef>
                          <a:spcPts val="0"/>
                        </a:spcBef>
                        <a:spcAft>
                          <a:spcPts val="0"/>
                        </a:spcAft>
                        <a:buFont typeface="Symbol" panose="05050102010706020507" pitchFamily="18" charset="2"/>
                        <a:buChar char=""/>
                      </a:pPr>
                      <a:r>
                        <a:rPr lang="en-US" sz="1800" dirty="0">
                          <a:effectLst/>
                        </a:rPr>
                        <a:t>Professional Development to acquire a rigorous understanding of core science and engineering concepts and their pedagogy</a:t>
                      </a:r>
                    </a:p>
                    <a:p>
                      <a:pPr marL="342900" marR="0" lvl="0" indent="-342900">
                        <a:spcBef>
                          <a:spcPts val="0"/>
                        </a:spcBef>
                        <a:spcAft>
                          <a:spcPts val="0"/>
                        </a:spcAft>
                        <a:buFont typeface="Symbol" panose="05050102010706020507" pitchFamily="18" charset="2"/>
                        <a:buChar char=""/>
                      </a:pPr>
                      <a:r>
                        <a:rPr lang="en-US" sz="1800" dirty="0">
                          <a:effectLst/>
                        </a:rPr>
                        <a:t>Apple Teacher professional development and assessments</a:t>
                      </a:r>
                    </a:p>
                    <a:p>
                      <a:pPr marL="342900" marR="0" lvl="0" indent="-342900">
                        <a:spcBef>
                          <a:spcPts val="0"/>
                        </a:spcBef>
                        <a:spcAft>
                          <a:spcPts val="0"/>
                        </a:spcAft>
                        <a:buFont typeface="Symbol" panose="05050102010706020507" pitchFamily="18" charset="2"/>
                        <a:buChar char=""/>
                      </a:pPr>
                      <a:r>
                        <a:rPr lang="en-US" sz="1800" dirty="0">
                          <a:effectLst/>
                        </a:rPr>
                        <a:t> </a:t>
                      </a:r>
                      <a:r>
                        <a:rPr lang="en-US" sz="1800" dirty="0" smtClean="0">
                          <a:effectLst/>
                        </a:rPr>
                        <a:t>Reflection on grade level STREAM Curriculum Maps</a:t>
                      </a:r>
                    </a:p>
                    <a:p>
                      <a:pPr marL="342900" marR="0" lvl="0" indent="-342900">
                        <a:spcBef>
                          <a:spcPts val="0"/>
                        </a:spcBef>
                        <a:spcAft>
                          <a:spcPts val="0"/>
                        </a:spcAft>
                        <a:buFont typeface="Symbol" panose="05050102010706020507" pitchFamily="18" charset="2"/>
                        <a:buChar char=""/>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Integration of Argument Driven Inquiries (</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ADI’s,) and the Scientific Method, and the Engineering Design Process into curriculum maps in Grades 3-8</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901644">
                <a:tc>
                  <a:txBody>
                    <a:bodyPr/>
                    <a:lstStyle/>
                    <a:p>
                      <a:pPr marL="0" marR="0">
                        <a:spcBef>
                          <a:spcPts val="0"/>
                        </a:spcBef>
                        <a:spcAft>
                          <a:spcPts val="1000"/>
                        </a:spcAft>
                      </a:pPr>
                      <a:r>
                        <a:rPr lang="en-US" sz="1800" dirty="0">
                          <a:effectLst/>
                        </a:rPr>
                        <a:t>Measurement (how will we measure success?)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dirty="0" smtClean="0">
                          <a:effectLst/>
                          <a:latin typeface="+mn-lt"/>
                          <a:ea typeface="+mn-ea"/>
                          <a:cs typeface="+mn-cs"/>
                        </a:rPr>
                        <a:t>Student</a:t>
                      </a:r>
                      <a:r>
                        <a:rPr lang="en-US" sz="1800" baseline="0" dirty="0" smtClean="0">
                          <a:effectLst/>
                          <a:latin typeface="+mn-lt"/>
                          <a:ea typeface="+mn-ea"/>
                          <a:cs typeface="+mn-cs"/>
                        </a:rPr>
                        <a:t> achievement levels to be increased by five percentile points on Terra Nova assessment in Science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621395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0306" y="2050210"/>
            <a:ext cx="11416553" cy="2387600"/>
          </a:xfrm>
        </p:spPr>
        <p:txBody>
          <a:bodyPr>
            <a:noAutofit/>
          </a:bodyPr>
          <a:lstStyle/>
          <a:p>
            <a:r>
              <a:rPr lang="en-US" sz="4000" b="1" dirty="0" smtClean="0"/>
              <a:t>Goal for PLC’s: </a:t>
            </a:r>
            <a:r>
              <a:rPr lang="en-US" sz="3600" dirty="0" smtClean="0"/>
              <a:t/>
            </a:r>
            <a:br>
              <a:rPr lang="en-US" sz="3600" dirty="0" smtClean="0"/>
            </a:br>
            <a:r>
              <a:rPr lang="en-US" sz="3600" dirty="0" smtClean="0"/>
              <a:t>Examine </a:t>
            </a:r>
            <a:r>
              <a:rPr lang="en-US" sz="3600" dirty="0"/>
              <a:t>and increase the rigor and relevance in classroom lessons. Reflection on current content, instructional methods, and routines allow teachers to make informed instructional decisions that directly impact student learning.  </a:t>
            </a:r>
          </a:p>
        </p:txBody>
      </p:sp>
    </p:spTree>
    <p:extLst>
      <p:ext uri="{BB962C8B-B14F-4D97-AF65-F5344CB8AC3E}">
        <p14:creationId xmlns:p14="http://schemas.microsoft.com/office/powerpoint/2010/main" val="3428547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Building Relationships</a:t>
            </a:r>
            <a:endParaRPr lang="en-US" dirty="0"/>
          </a:p>
        </p:txBody>
      </p:sp>
      <p:sp>
        <p:nvSpPr>
          <p:cNvPr id="3" name="Subtitle 2"/>
          <p:cNvSpPr>
            <a:spLocks noGrp="1"/>
          </p:cNvSpPr>
          <p:nvPr>
            <p:ph type="subTitle" idx="1"/>
          </p:nvPr>
        </p:nvSpPr>
        <p:spPr/>
        <p:txBody>
          <a:bodyPr/>
          <a:lstStyle/>
          <a:p>
            <a:r>
              <a:rPr lang="en-US" dirty="0" smtClean="0"/>
              <a:t>Module 1</a:t>
            </a:r>
            <a:endParaRPr lang="en-US" dirty="0"/>
          </a:p>
        </p:txBody>
      </p:sp>
    </p:spTree>
    <p:extLst>
      <p:ext uri="{BB962C8B-B14F-4D97-AF65-F5344CB8AC3E}">
        <p14:creationId xmlns:p14="http://schemas.microsoft.com/office/powerpoint/2010/main" val="1588163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a:t>
            </a:r>
            <a:endParaRPr lang="en-US" dirty="0"/>
          </a:p>
        </p:txBody>
      </p:sp>
      <p:sp>
        <p:nvSpPr>
          <p:cNvPr id="3" name="Content Placeholder 2"/>
          <p:cNvSpPr>
            <a:spLocks noGrp="1"/>
          </p:cNvSpPr>
          <p:nvPr>
            <p:ph idx="1"/>
          </p:nvPr>
        </p:nvSpPr>
        <p:spPr>
          <a:xfrm>
            <a:off x="838200" y="1825625"/>
            <a:ext cx="11049000" cy="4351338"/>
          </a:xfrm>
        </p:spPr>
        <p:txBody>
          <a:bodyPr>
            <a:normAutofit/>
          </a:bodyPr>
          <a:lstStyle/>
          <a:p>
            <a:pPr marL="0" indent="0">
              <a:buNone/>
            </a:pPr>
            <a:r>
              <a:rPr lang="en-US" sz="4000" dirty="0" smtClean="0"/>
              <a:t>How do you make a connection with your students?</a:t>
            </a:r>
            <a:endParaRPr lang="en-US" sz="4000" dirty="0"/>
          </a:p>
        </p:txBody>
      </p:sp>
    </p:spTree>
    <p:extLst>
      <p:ext uri="{BB962C8B-B14F-4D97-AF65-F5344CB8AC3E}">
        <p14:creationId xmlns:p14="http://schemas.microsoft.com/office/powerpoint/2010/main" val="3816653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a:t>
            </a:r>
            <a:endParaRPr lang="en-US" dirty="0"/>
          </a:p>
        </p:txBody>
      </p:sp>
      <p:sp>
        <p:nvSpPr>
          <p:cNvPr id="3" name="Content Placeholder 2"/>
          <p:cNvSpPr>
            <a:spLocks noGrp="1"/>
          </p:cNvSpPr>
          <p:nvPr>
            <p:ph idx="1"/>
          </p:nvPr>
        </p:nvSpPr>
        <p:spPr>
          <a:xfrm>
            <a:off x="838200" y="1690688"/>
            <a:ext cx="10515600" cy="4486275"/>
          </a:xfrm>
        </p:spPr>
        <p:txBody>
          <a:bodyPr>
            <a:normAutofit/>
          </a:bodyPr>
          <a:lstStyle/>
          <a:p>
            <a:pPr marL="0" indent="0">
              <a:buNone/>
            </a:pPr>
            <a:r>
              <a:rPr lang="en-US" sz="4000" dirty="0" smtClean="0"/>
              <a:t>Greet your students by name every day</a:t>
            </a:r>
          </a:p>
          <a:p>
            <a:pPr marL="0" indent="0">
              <a:buNone/>
            </a:pPr>
            <a:r>
              <a:rPr lang="en-US" sz="4000" dirty="0" smtClean="0"/>
              <a:t>Learn their interests</a:t>
            </a:r>
          </a:p>
          <a:p>
            <a:pPr marL="0" indent="0">
              <a:buNone/>
            </a:pPr>
            <a:r>
              <a:rPr lang="en-US" sz="4000" dirty="0" smtClean="0"/>
              <a:t>Know their weaknesses and address them</a:t>
            </a:r>
          </a:p>
          <a:p>
            <a:pPr marL="0" indent="0">
              <a:buNone/>
            </a:pPr>
            <a:r>
              <a:rPr lang="en-US" sz="4000" dirty="0" smtClean="0"/>
              <a:t>Leverage strengths so students feel supported</a:t>
            </a:r>
          </a:p>
          <a:p>
            <a:pPr marL="0" indent="0">
              <a:buNone/>
            </a:pPr>
            <a:r>
              <a:rPr lang="en-US" sz="4000" dirty="0" smtClean="0"/>
              <a:t>Building a culture where students feel safe to make mistakes</a:t>
            </a:r>
          </a:p>
          <a:p>
            <a:pPr marL="0" indent="0">
              <a:buNone/>
            </a:pPr>
            <a:endParaRPr lang="en-US" sz="4000" dirty="0"/>
          </a:p>
        </p:txBody>
      </p:sp>
    </p:spTree>
    <p:extLst>
      <p:ext uri="{BB962C8B-B14F-4D97-AF65-F5344CB8AC3E}">
        <p14:creationId xmlns:p14="http://schemas.microsoft.com/office/powerpoint/2010/main" val="176479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683" y="-1223682"/>
            <a:ext cx="13312588" cy="7987553"/>
          </a:xfrm>
          <a:prstGeom prst="rect">
            <a:avLst/>
          </a:prstGeom>
        </p:spPr>
      </p:pic>
    </p:spTree>
    <p:extLst>
      <p:ext uri="{BB962C8B-B14F-4D97-AF65-F5344CB8AC3E}">
        <p14:creationId xmlns:p14="http://schemas.microsoft.com/office/powerpoint/2010/main" val="3190025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Compassion</a:t>
            </a:r>
            <a:endParaRPr lang="en-US" dirty="0"/>
          </a:p>
        </p:txBody>
      </p:sp>
      <p:sp>
        <p:nvSpPr>
          <p:cNvPr id="3" name="Content Placeholder 2"/>
          <p:cNvSpPr>
            <a:spLocks noGrp="1"/>
          </p:cNvSpPr>
          <p:nvPr>
            <p:ph idx="1"/>
          </p:nvPr>
        </p:nvSpPr>
        <p:spPr>
          <a:xfrm>
            <a:off x="838200" y="1690688"/>
            <a:ext cx="10515600" cy="4486275"/>
          </a:xfrm>
        </p:spPr>
        <p:txBody>
          <a:bodyPr>
            <a:normAutofit/>
          </a:bodyPr>
          <a:lstStyle/>
          <a:p>
            <a:pPr marL="0" indent="0">
              <a:buNone/>
            </a:pPr>
            <a:r>
              <a:rPr lang="en-US" sz="4000" dirty="0" smtClean="0"/>
              <a:t>Show understanding</a:t>
            </a:r>
          </a:p>
          <a:p>
            <a:pPr marL="0" indent="0">
              <a:buNone/>
            </a:pPr>
            <a:r>
              <a:rPr lang="en-US" sz="4000" dirty="0" smtClean="0"/>
              <a:t>Work toward a positive behavior pattern</a:t>
            </a:r>
          </a:p>
          <a:p>
            <a:pPr marL="0" indent="0">
              <a:buNone/>
            </a:pPr>
            <a:r>
              <a:rPr lang="en-US" sz="4000" dirty="0" smtClean="0"/>
              <a:t>Teach students how to reduce stress in real time</a:t>
            </a:r>
          </a:p>
          <a:p>
            <a:pPr marL="0" indent="0">
              <a:buNone/>
            </a:pPr>
            <a:r>
              <a:rPr lang="en-US" sz="4000" dirty="0" smtClean="0"/>
              <a:t>Provide students with strategies to regulate behavior</a:t>
            </a:r>
          </a:p>
          <a:p>
            <a:pPr marL="0" indent="0">
              <a:buNone/>
            </a:pPr>
            <a:r>
              <a:rPr lang="en-US" sz="4000" dirty="0" smtClean="0"/>
              <a:t>Model for students how to show compassion to classmates</a:t>
            </a:r>
          </a:p>
          <a:p>
            <a:pPr marL="0" indent="0">
              <a:buNone/>
            </a:pPr>
            <a:endParaRPr lang="en-US" sz="4000" dirty="0"/>
          </a:p>
        </p:txBody>
      </p:sp>
    </p:spTree>
    <p:extLst>
      <p:ext uri="{BB962C8B-B14F-4D97-AF65-F5344CB8AC3E}">
        <p14:creationId xmlns:p14="http://schemas.microsoft.com/office/powerpoint/2010/main" val="123689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Vulnerability</a:t>
            </a:r>
            <a:endParaRPr lang="en-US" dirty="0"/>
          </a:p>
        </p:txBody>
      </p:sp>
      <p:sp>
        <p:nvSpPr>
          <p:cNvPr id="3" name="Content Placeholder 2"/>
          <p:cNvSpPr>
            <a:spLocks noGrp="1"/>
          </p:cNvSpPr>
          <p:nvPr>
            <p:ph idx="1"/>
          </p:nvPr>
        </p:nvSpPr>
        <p:spPr>
          <a:xfrm>
            <a:off x="838200" y="1690688"/>
            <a:ext cx="10515600" cy="4486275"/>
          </a:xfrm>
        </p:spPr>
        <p:txBody>
          <a:bodyPr>
            <a:normAutofit/>
          </a:bodyPr>
          <a:lstStyle/>
          <a:p>
            <a:pPr marL="0" indent="0">
              <a:buNone/>
            </a:pPr>
            <a:r>
              <a:rPr lang="en-US" sz="4000" dirty="0" smtClean="0"/>
              <a:t>Learning is </a:t>
            </a:r>
            <a:r>
              <a:rPr lang="en-US" sz="4000" dirty="0" smtClean="0"/>
              <a:t>courageously vulnerable</a:t>
            </a:r>
            <a:endParaRPr lang="en-US" sz="4000" dirty="0" smtClean="0"/>
          </a:p>
          <a:p>
            <a:pPr marL="0" indent="0">
              <a:buNone/>
            </a:pPr>
            <a:r>
              <a:rPr lang="en-US" sz="4000" dirty="0" smtClean="0"/>
              <a:t>Frustration, confusion, productive struggle</a:t>
            </a:r>
            <a:endParaRPr lang="en-US" sz="4000" dirty="0" smtClean="0"/>
          </a:p>
          <a:p>
            <a:pPr marL="0" indent="0">
              <a:buNone/>
            </a:pPr>
            <a:r>
              <a:rPr lang="en-US" sz="4000" dirty="0" smtClean="0"/>
              <a:t>Use growth mindset language</a:t>
            </a:r>
            <a:endParaRPr lang="en-US" sz="4000" dirty="0" smtClean="0"/>
          </a:p>
          <a:p>
            <a:pPr marL="0" indent="0">
              <a:buNone/>
            </a:pPr>
            <a:r>
              <a:rPr lang="en-US" sz="4000" dirty="0" smtClean="0"/>
              <a:t>Reframe failures as normal opportunities to grow</a:t>
            </a:r>
            <a:endParaRPr lang="en-US" sz="4000" dirty="0" smtClean="0"/>
          </a:p>
          <a:p>
            <a:pPr marL="0" indent="0">
              <a:buNone/>
            </a:pPr>
            <a:r>
              <a:rPr lang="en-US" sz="4000" dirty="0" smtClean="0"/>
              <a:t>Share stories of set backs and growth </a:t>
            </a:r>
            <a:endParaRPr lang="en-US" sz="4000" dirty="0" smtClean="0"/>
          </a:p>
          <a:p>
            <a:pPr marL="0" indent="0">
              <a:buNone/>
            </a:pPr>
            <a:endParaRPr lang="en-US" sz="4000" dirty="0"/>
          </a:p>
        </p:txBody>
      </p:sp>
    </p:spTree>
    <p:extLst>
      <p:ext uri="{BB962C8B-B14F-4D97-AF65-F5344CB8AC3E}">
        <p14:creationId xmlns:p14="http://schemas.microsoft.com/office/powerpoint/2010/main" val="238453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191" y="2675965"/>
            <a:ext cx="10515600" cy="1079687"/>
          </a:xfrm>
        </p:spPr>
        <p:txBody>
          <a:bodyPr/>
          <a:lstStyle/>
          <a:p>
            <a:pPr algn="ctr"/>
            <a:r>
              <a:rPr lang="en-US" dirty="0" smtClean="0"/>
              <a:t>PAUSE &amp; REACT Tool</a:t>
            </a:r>
            <a:endParaRPr lang="en-US" dirty="0"/>
          </a:p>
        </p:txBody>
      </p:sp>
    </p:spTree>
    <p:extLst>
      <p:ext uri="{BB962C8B-B14F-4D97-AF65-F5344CB8AC3E}">
        <p14:creationId xmlns:p14="http://schemas.microsoft.com/office/powerpoint/2010/main" val="11867274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leadered.com/wp-content/uploads/pause-and-react-15-1024x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163" y="-167809"/>
            <a:ext cx="7953654" cy="7953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3179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eadered.com/wp-content/uploads/pause-and-react-16-1024x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694" y="-221596"/>
            <a:ext cx="7959352" cy="7959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4241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leadered.com/wp-content/uploads/pause-and-react-26-1200x1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3595" y="-174812"/>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1155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377" y="2597337"/>
            <a:ext cx="10515600" cy="1325563"/>
          </a:xfrm>
        </p:spPr>
        <p:txBody>
          <a:bodyPr>
            <a:normAutofit fontScale="90000"/>
          </a:bodyPr>
          <a:lstStyle/>
          <a:p>
            <a:r>
              <a:rPr lang="en-US" dirty="0" smtClean="0"/>
              <a:t>PAUSE </a:t>
            </a:r>
            <a:r>
              <a:rPr lang="en-US" dirty="0"/>
              <a:t>&amp; REACT comes into play when you notice that a particular student is no longer responding to those efforts or is showing signs that they are struggling socially, emotionally, or academically. </a:t>
            </a:r>
            <a:r>
              <a:rPr lang="en-US" dirty="0" smtClean="0"/>
              <a:t/>
            </a:r>
            <a:br>
              <a:rPr lang="en-US" dirty="0" smtClean="0"/>
            </a:br>
            <a:r>
              <a:rPr lang="en-US" dirty="0"/>
              <a:t/>
            </a:r>
            <a:br>
              <a:rPr lang="en-US" dirty="0"/>
            </a:br>
            <a:r>
              <a:rPr lang="en-US" dirty="0" smtClean="0"/>
              <a:t>Each </a:t>
            </a:r>
            <a:r>
              <a:rPr lang="en-US" dirty="0"/>
              <a:t>child is in need of strong learning relationships, often expressed in different ways, and this tool offers the flexibility to address the needs and nuances of every student.</a:t>
            </a:r>
          </a:p>
        </p:txBody>
      </p:sp>
    </p:spTree>
    <p:extLst>
      <p:ext uri="{BB962C8B-B14F-4D97-AF65-F5344CB8AC3E}">
        <p14:creationId xmlns:p14="http://schemas.microsoft.com/office/powerpoint/2010/main" val="4449558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Prioritizing Standards</a:t>
            </a:r>
            <a:endParaRPr lang="en-US" dirty="0"/>
          </a:p>
        </p:txBody>
      </p:sp>
      <p:sp>
        <p:nvSpPr>
          <p:cNvPr id="3" name="Subtitle 2"/>
          <p:cNvSpPr>
            <a:spLocks noGrp="1"/>
          </p:cNvSpPr>
          <p:nvPr>
            <p:ph type="subTitle" idx="1"/>
          </p:nvPr>
        </p:nvSpPr>
        <p:spPr/>
        <p:txBody>
          <a:bodyPr/>
          <a:lstStyle/>
          <a:p>
            <a:r>
              <a:rPr lang="en-US" dirty="0" smtClean="0"/>
              <a:t>Module 2</a:t>
            </a:r>
            <a:endParaRPr lang="en-US" dirty="0"/>
          </a:p>
        </p:txBody>
      </p:sp>
    </p:spTree>
    <p:extLst>
      <p:ext uri="{BB962C8B-B14F-4D97-AF65-F5344CB8AC3E}">
        <p14:creationId xmlns:p14="http://schemas.microsoft.com/office/powerpoint/2010/main" val="3188851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loom's Taxon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716" y="470648"/>
            <a:ext cx="10460046" cy="5889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720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164" y="0"/>
            <a:ext cx="8008001" cy="7065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336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5999" y="564776"/>
            <a:ext cx="7355542" cy="5909310"/>
          </a:xfrm>
          <a:prstGeom prst="rect">
            <a:avLst/>
          </a:prstGeom>
          <a:noFill/>
        </p:spPr>
        <p:txBody>
          <a:bodyPr wrap="square" rtlCol="0">
            <a:spAutoFit/>
          </a:bodyPr>
          <a:lstStyle/>
          <a:p>
            <a:r>
              <a:rPr lang="en-US" sz="2400" dirty="0" smtClean="0"/>
              <a:t>Loving God,</a:t>
            </a:r>
          </a:p>
          <a:p>
            <a:r>
              <a:rPr lang="en-US" sz="2400" dirty="0" smtClean="0"/>
              <a:t>You made each of us differently.</a:t>
            </a:r>
          </a:p>
          <a:p>
            <a:r>
              <a:rPr lang="en-US" sz="2400" dirty="0" smtClean="0"/>
              <a:t>We all have our own unique histories, our own personalities, our own gifts.</a:t>
            </a:r>
          </a:p>
          <a:p>
            <a:r>
              <a:rPr lang="en-US" sz="2400" dirty="0" smtClean="0"/>
              <a:t>We have our own faults, biases, and shortcomings.</a:t>
            </a:r>
          </a:p>
          <a:p>
            <a:r>
              <a:rPr lang="en-US" sz="2400" dirty="0" smtClean="0"/>
              <a:t>Yet all that we have is yours.</a:t>
            </a:r>
          </a:p>
          <a:p>
            <a:r>
              <a:rPr lang="en-US" sz="2400" dirty="0" smtClean="0"/>
              <a:t>In the months ahead,</a:t>
            </a:r>
          </a:p>
          <a:p>
            <a:r>
              <a:rPr lang="en-US" sz="2400" dirty="0" smtClean="0"/>
              <a:t>Please grant us the faith</a:t>
            </a:r>
          </a:p>
          <a:p>
            <a:r>
              <a:rPr lang="en-US" sz="2400" dirty="0" smtClean="0"/>
              <a:t>To join with you in a single Body.</a:t>
            </a:r>
          </a:p>
          <a:p>
            <a:r>
              <a:rPr lang="en-US" sz="2400" dirty="0" smtClean="0"/>
              <a:t>Teach us to appreciate our differences</a:t>
            </a:r>
          </a:p>
          <a:p>
            <a:r>
              <a:rPr lang="en-US" sz="2400" dirty="0" smtClean="0"/>
              <a:t>As we celebrate our unity.</a:t>
            </a:r>
          </a:p>
          <a:p>
            <a:r>
              <a:rPr lang="en-US" sz="2400" dirty="0" smtClean="0"/>
              <a:t>Thank you for the gift of leadership in our Church.</a:t>
            </a:r>
          </a:p>
          <a:p>
            <a:r>
              <a:rPr lang="en-US" sz="2400" dirty="0" smtClean="0"/>
              <a:t>May our daily work contribute fully to your ministry</a:t>
            </a:r>
          </a:p>
          <a:p>
            <a:r>
              <a:rPr lang="en-US" sz="2400" dirty="0" smtClean="0"/>
              <a:t>And may we always be part of the Body of Christ.</a:t>
            </a:r>
          </a:p>
          <a:p>
            <a:r>
              <a:rPr lang="en-US" sz="2400" dirty="0" smtClean="0"/>
              <a:t>						Amen</a:t>
            </a:r>
          </a:p>
          <a:p>
            <a:endParaRPr lang="en-US" dirty="0"/>
          </a:p>
        </p:txBody>
      </p:sp>
    </p:spTree>
    <p:extLst>
      <p:ext uri="{BB962C8B-B14F-4D97-AF65-F5344CB8AC3E}">
        <p14:creationId xmlns:p14="http://schemas.microsoft.com/office/powerpoint/2010/main" val="39486988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53272" y="0"/>
            <a:ext cx="5151140" cy="6982929"/>
          </a:xfrm>
          <a:prstGeom prst="rect">
            <a:avLst/>
          </a:prstGeom>
        </p:spPr>
      </p:pic>
    </p:spTree>
    <p:extLst>
      <p:ext uri="{BB962C8B-B14F-4D97-AF65-F5344CB8AC3E}">
        <p14:creationId xmlns:p14="http://schemas.microsoft.com/office/powerpoint/2010/main" val="12740918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00613" y="0"/>
            <a:ext cx="7227481" cy="7049025"/>
          </a:xfrm>
          <a:prstGeom prst="rect">
            <a:avLst/>
          </a:prstGeom>
        </p:spPr>
      </p:pic>
    </p:spTree>
    <p:extLst>
      <p:ext uri="{BB962C8B-B14F-4D97-AF65-F5344CB8AC3E}">
        <p14:creationId xmlns:p14="http://schemas.microsoft.com/office/powerpoint/2010/main" val="1418327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9976" y="-1180351"/>
            <a:ext cx="14433453" cy="9679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256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Priority Standards</a:t>
            </a:r>
            <a:endParaRPr lang="en-US" dirty="0"/>
          </a:p>
        </p:txBody>
      </p:sp>
      <p:sp>
        <p:nvSpPr>
          <p:cNvPr id="3" name="Content Placeholder 2"/>
          <p:cNvSpPr>
            <a:spLocks noGrp="1"/>
          </p:cNvSpPr>
          <p:nvPr>
            <p:ph idx="1"/>
          </p:nvPr>
        </p:nvSpPr>
        <p:spPr/>
        <p:txBody>
          <a:bodyPr/>
          <a:lstStyle/>
          <a:p>
            <a:pPr marL="0" indent="0">
              <a:buNone/>
            </a:pPr>
            <a:r>
              <a:rPr lang="en-US" sz="3600" dirty="0" smtClean="0">
                <a:solidFill>
                  <a:schemeClr val="accent6">
                    <a:lumMod val="75000"/>
                  </a:schemeClr>
                </a:solidFill>
              </a:rPr>
              <a:t>Readiness</a:t>
            </a:r>
            <a:r>
              <a:rPr lang="en-US" sz="3600" dirty="0" smtClean="0"/>
              <a:t>-</a:t>
            </a:r>
            <a:r>
              <a:rPr lang="en-US" dirty="0" smtClean="0"/>
              <a:t> is this standard needed for the next level of learning</a:t>
            </a:r>
          </a:p>
          <a:p>
            <a:pPr marL="0" indent="0">
              <a:buNone/>
            </a:pPr>
            <a:r>
              <a:rPr lang="en-US" sz="3600" dirty="0" smtClean="0">
                <a:solidFill>
                  <a:schemeClr val="accent5">
                    <a:lumMod val="75000"/>
                  </a:schemeClr>
                </a:solidFill>
              </a:rPr>
              <a:t>Endurance</a:t>
            </a:r>
            <a:r>
              <a:rPr lang="en-US" dirty="0" smtClean="0"/>
              <a:t> – does this standard contain concepts and skills that last over time</a:t>
            </a:r>
          </a:p>
          <a:p>
            <a:pPr marL="0" indent="0">
              <a:buNone/>
            </a:pPr>
            <a:r>
              <a:rPr lang="en-US" sz="3600" dirty="0" smtClean="0">
                <a:solidFill>
                  <a:srgbClr val="FF0000"/>
                </a:solidFill>
              </a:rPr>
              <a:t>Leverage</a:t>
            </a:r>
            <a:r>
              <a:rPr lang="en-US" dirty="0" smtClean="0"/>
              <a:t> – crossover application to other subjects</a:t>
            </a:r>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53774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2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2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 the next 15 minutes to highlight standards that you consider to be Priority Standards…</a:t>
            </a:r>
            <a:endParaRPr lang="en-US" dirty="0"/>
          </a:p>
        </p:txBody>
      </p:sp>
      <p:pic>
        <p:nvPicPr>
          <p:cNvPr id="4" name="qRbnxOuOrk8"/>
          <p:cNvPicPr>
            <a:picLocks noGrp="1" noRot="1" noChangeAspect="1"/>
          </p:cNvPicPr>
          <p:nvPr>
            <p:ph idx="1"/>
            <a:videoFile r:link="rId1"/>
          </p:nvPr>
        </p:nvPicPr>
        <p:blipFill>
          <a:blip r:embed="rId3"/>
          <a:stretch>
            <a:fillRect/>
          </a:stretch>
        </p:blipFill>
        <p:spPr>
          <a:xfrm>
            <a:off x="2269938" y="1690688"/>
            <a:ext cx="7652124" cy="5005947"/>
          </a:xfrm>
          <a:prstGeom prst="rect">
            <a:avLst/>
          </a:prstGeom>
        </p:spPr>
      </p:pic>
    </p:spTree>
    <p:extLst>
      <p:ext uri="{BB962C8B-B14F-4D97-AF65-F5344CB8AC3E}">
        <p14:creationId xmlns:p14="http://schemas.microsoft.com/office/powerpoint/2010/main" val="19368411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Personalized Learning</a:t>
            </a:r>
            <a:endParaRPr lang="en-US" dirty="0"/>
          </a:p>
        </p:txBody>
      </p:sp>
      <p:sp>
        <p:nvSpPr>
          <p:cNvPr id="3" name="Subtitle 2"/>
          <p:cNvSpPr>
            <a:spLocks noGrp="1"/>
          </p:cNvSpPr>
          <p:nvPr>
            <p:ph type="subTitle" idx="1"/>
          </p:nvPr>
        </p:nvSpPr>
        <p:spPr/>
        <p:txBody>
          <a:bodyPr/>
          <a:lstStyle/>
          <a:p>
            <a:r>
              <a:rPr lang="en-US" dirty="0" smtClean="0"/>
              <a:t>Module 3</a:t>
            </a:r>
            <a:endParaRPr lang="en-US" dirty="0"/>
          </a:p>
        </p:txBody>
      </p:sp>
    </p:spTree>
    <p:extLst>
      <p:ext uri="{BB962C8B-B14F-4D97-AF65-F5344CB8AC3E}">
        <p14:creationId xmlns:p14="http://schemas.microsoft.com/office/powerpoint/2010/main" val="3369486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Elements of Personalized Learning</a:t>
            </a:r>
            <a:endParaRPr lang="en-US" dirty="0"/>
          </a:p>
        </p:txBody>
      </p:sp>
      <p:sp>
        <p:nvSpPr>
          <p:cNvPr id="3" name="Content Placeholder 2"/>
          <p:cNvSpPr>
            <a:spLocks noGrp="1"/>
          </p:cNvSpPr>
          <p:nvPr>
            <p:ph idx="1"/>
          </p:nvPr>
        </p:nvSpPr>
        <p:spPr/>
        <p:txBody>
          <a:bodyPr/>
          <a:lstStyle/>
          <a:p>
            <a:pPr marL="0" indent="0">
              <a:buNone/>
            </a:pPr>
            <a:r>
              <a:rPr lang="en-US" sz="4000" dirty="0" smtClean="0"/>
              <a:t>Voice</a:t>
            </a:r>
          </a:p>
          <a:p>
            <a:pPr marL="0" indent="0">
              <a:buNone/>
            </a:pPr>
            <a:r>
              <a:rPr lang="en-US" dirty="0" smtClean="0"/>
              <a:t>	Students taking ownership over their learning </a:t>
            </a:r>
          </a:p>
          <a:p>
            <a:pPr marL="0" indent="0">
              <a:buNone/>
            </a:pPr>
            <a:r>
              <a:rPr lang="en-US" dirty="0"/>
              <a:t>	</a:t>
            </a:r>
            <a:r>
              <a:rPr lang="en-US" dirty="0" smtClean="0"/>
              <a:t>student led conferences (middle school)</a:t>
            </a:r>
          </a:p>
          <a:p>
            <a:pPr marL="0" indent="0">
              <a:buNone/>
            </a:pPr>
            <a:r>
              <a:rPr lang="en-US" dirty="0"/>
              <a:t>	</a:t>
            </a:r>
            <a:r>
              <a:rPr lang="en-US" dirty="0" smtClean="0"/>
              <a:t>students using individual white boards</a:t>
            </a:r>
          </a:p>
          <a:p>
            <a:pPr marL="0" indent="0">
              <a:buNone/>
            </a:pPr>
            <a:r>
              <a:rPr lang="en-US" dirty="0" smtClean="0"/>
              <a:t>	think pair share</a:t>
            </a:r>
          </a:p>
          <a:p>
            <a:pPr marL="0" indent="0">
              <a:buNone/>
            </a:pPr>
            <a:r>
              <a:rPr lang="en-US" dirty="0"/>
              <a:t>	</a:t>
            </a:r>
          </a:p>
        </p:txBody>
      </p:sp>
    </p:spTree>
    <p:extLst>
      <p:ext uri="{BB962C8B-B14F-4D97-AF65-F5344CB8AC3E}">
        <p14:creationId xmlns:p14="http://schemas.microsoft.com/office/powerpoint/2010/main" val="4779213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Elements of Personalized Learning</a:t>
            </a:r>
            <a:endParaRPr lang="en-US" dirty="0"/>
          </a:p>
        </p:txBody>
      </p:sp>
      <p:sp>
        <p:nvSpPr>
          <p:cNvPr id="3" name="Content Placeholder 2"/>
          <p:cNvSpPr>
            <a:spLocks noGrp="1"/>
          </p:cNvSpPr>
          <p:nvPr>
            <p:ph idx="1"/>
          </p:nvPr>
        </p:nvSpPr>
        <p:spPr/>
        <p:txBody>
          <a:bodyPr/>
          <a:lstStyle/>
          <a:p>
            <a:pPr marL="0" indent="0">
              <a:buNone/>
            </a:pPr>
            <a:r>
              <a:rPr lang="en-US" sz="4000" dirty="0" smtClean="0"/>
              <a:t>Choice</a:t>
            </a:r>
          </a:p>
          <a:p>
            <a:pPr marL="0" indent="0">
              <a:buNone/>
            </a:pPr>
            <a:r>
              <a:rPr lang="en-US" dirty="0" smtClean="0"/>
              <a:t>	Students taking ownership over their learning </a:t>
            </a:r>
          </a:p>
          <a:p>
            <a:pPr marL="0" indent="0">
              <a:buNone/>
            </a:pPr>
            <a:r>
              <a:rPr lang="en-US" dirty="0"/>
              <a:t>	student playlists</a:t>
            </a:r>
          </a:p>
          <a:p>
            <a:pPr marL="0" indent="0">
              <a:buNone/>
            </a:pPr>
            <a:r>
              <a:rPr lang="en-US" dirty="0" smtClean="0"/>
              <a:t>	student choice boards</a:t>
            </a:r>
          </a:p>
          <a:p>
            <a:pPr marL="0" indent="0">
              <a:buNone/>
            </a:pPr>
            <a:r>
              <a:rPr lang="en-US" dirty="0"/>
              <a:t>	</a:t>
            </a:r>
            <a:r>
              <a:rPr lang="en-US" dirty="0" smtClean="0"/>
              <a:t>novel choices on same topic- literature circles</a:t>
            </a:r>
          </a:p>
          <a:p>
            <a:pPr marL="0" indent="0">
              <a:buNone/>
            </a:pPr>
            <a:r>
              <a:rPr lang="en-US" dirty="0"/>
              <a:t>	</a:t>
            </a:r>
            <a:r>
              <a:rPr lang="en-US" dirty="0" smtClean="0"/>
              <a:t>elective choices</a:t>
            </a:r>
            <a:endParaRPr lang="en-US" dirty="0"/>
          </a:p>
        </p:txBody>
      </p:sp>
    </p:spTree>
    <p:extLst>
      <p:ext uri="{BB962C8B-B14F-4D97-AF65-F5344CB8AC3E}">
        <p14:creationId xmlns:p14="http://schemas.microsoft.com/office/powerpoint/2010/main" val="34371967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Elements of Personalized Learning</a:t>
            </a:r>
            <a:endParaRPr lang="en-US" dirty="0"/>
          </a:p>
        </p:txBody>
      </p:sp>
      <p:sp>
        <p:nvSpPr>
          <p:cNvPr id="3" name="Content Placeholder 2"/>
          <p:cNvSpPr>
            <a:spLocks noGrp="1"/>
          </p:cNvSpPr>
          <p:nvPr>
            <p:ph idx="1"/>
          </p:nvPr>
        </p:nvSpPr>
        <p:spPr/>
        <p:txBody>
          <a:bodyPr/>
          <a:lstStyle/>
          <a:p>
            <a:pPr marL="0" indent="0">
              <a:buNone/>
            </a:pPr>
            <a:r>
              <a:rPr lang="en-US" sz="4000" dirty="0" smtClean="0"/>
              <a:t>Path, Pace, Place</a:t>
            </a:r>
          </a:p>
          <a:p>
            <a:pPr marL="0" indent="0">
              <a:buNone/>
            </a:pPr>
            <a:r>
              <a:rPr lang="en-US" dirty="0" smtClean="0"/>
              <a:t>	Students taking ownership over their learning </a:t>
            </a:r>
          </a:p>
          <a:p>
            <a:pPr marL="0" indent="0">
              <a:buNone/>
            </a:pPr>
            <a:r>
              <a:rPr lang="en-US" dirty="0"/>
              <a:t>	</a:t>
            </a:r>
            <a:r>
              <a:rPr lang="en-US" dirty="0" smtClean="0"/>
              <a:t>student seat choice</a:t>
            </a:r>
          </a:p>
          <a:p>
            <a:pPr marL="0" indent="0">
              <a:buNone/>
            </a:pPr>
            <a:r>
              <a:rPr lang="en-US" dirty="0"/>
              <a:t>	</a:t>
            </a:r>
            <a:r>
              <a:rPr lang="en-US" dirty="0" smtClean="0"/>
              <a:t>walk and talk</a:t>
            </a:r>
          </a:p>
          <a:p>
            <a:pPr marL="0" indent="0">
              <a:buNone/>
            </a:pPr>
            <a:r>
              <a:rPr lang="en-US" dirty="0" smtClean="0"/>
              <a:t>	</a:t>
            </a:r>
            <a:endParaRPr lang="en-US" dirty="0"/>
          </a:p>
        </p:txBody>
      </p:sp>
    </p:spTree>
    <p:extLst>
      <p:ext uri="{BB962C8B-B14F-4D97-AF65-F5344CB8AC3E}">
        <p14:creationId xmlns:p14="http://schemas.microsoft.com/office/powerpoint/2010/main" val="15917941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Experiential Learning</a:t>
            </a:r>
            <a:endParaRPr lang="en-US" dirty="0"/>
          </a:p>
        </p:txBody>
      </p:sp>
      <p:sp>
        <p:nvSpPr>
          <p:cNvPr id="3" name="Subtitle 2"/>
          <p:cNvSpPr>
            <a:spLocks noGrp="1"/>
          </p:cNvSpPr>
          <p:nvPr>
            <p:ph type="subTitle" idx="1"/>
          </p:nvPr>
        </p:nvSpPr>
        <p:spPr/>
        <p:txBody>
          <a:bodyPr/>
          <a:lstStyle/>
          <a:p>
            <a:r>
              <a:rPr lang="en-US" dirty="0" smtClean="0"/>
              <a:t>Module </a:t>
            </a:r>
            <a:r>
              <a:rPr lang="en-US" dirty="0"/>
              <a:t>4</a:t>
            </a:r>
          </a:p>
        </p:txBody>
      </p:sp>
    </p:spTree>
    <p:extLst>
      <p:ext uri="{BB962C8B-B14F-4D97-AF65-F5344CB8AC3E}">
        <p14:creationId xmlns:p14="http://schemas.microsoft.com/office/powerpoint/2010/main" val="2004602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4171" y="3169736"/>
            <a:ext cx="9144000" cy="2387600"/>
          </a:xfrm>
        </p:spPr>
        <p:txBody>
          <a:bodyPr>
            <a:normAutofit fontScale="90000"/>
          </a:bodyPr>
          <a:lstStyle/>
          <a:p>
            <a:r>
              <a:rPr lang="en-US" dirty="0" smtClean="0"/>
              <a:t/>
            </a:r>
            <a:br>
              <a:rPr lang="en-US" dirty="0" smtClean="0"/>
            </a:br>
            <a:r>
              <a:rPr lang="en-US" dirty="0"/>
              <a:t/>
            </a:r>
            <a:br>
              <a:rPr lang="en-US" dirty="0"/>
            </a:br>
            <a:r>
              <a:rPr lang="en-US" b="1" dirty="0" smtClean="0"/>
              <a:t>What does it mean to be </a:t>
            </a:r>
            <a:br>
              <a:rPr lang="en-US" b="1" dirty="0" smtClean="0"/>
            </a:br>
            <a:r>
              <a:rPr lang="en-US" b="1" dirty="0" smtClean="0"/>
              <a:t>One Body in Christ?</a:t>
            </a:r>
            <a:br>
              <a:rPr lang="en-US" b="1" dirty="0" smtClean="0"/>
            </a:br>
            <a:r>
              <a:rPr lang="en-US" dirty="0" smtClean="0"/>
              <a:t/>
            </a:r>
            <a:br>
              <a:rPr lang="en-US" dirty="0" smtClean="0"/>
            </a:br>
            <a:endParaRPr lang="en-US" dirty="0"/>
          </a:p>
        </p:txBody>
      </p:sp>
    </p:spTree>
    <p:extLst>
      <p:ext uri="{BB962C8B-B14F-4D97-AF65-F5344CB8AC3E}">
        <p14:creationId xmlns:p14="http://schemas.microsoft.com/office/powerpoint/2010/main" val="17980127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y3fm6wNzK70"/>
          <p:cNvPicPr>
            <a:picLocks noGrp="1" noRot="1" noChangeAspect="1"/>
          </p:cNvPicPr>
          <p:nvPr>
            <p:ph idx="1"/>
            <a:videoFile r:link="rId1"/>
          </p:nvPr>
        </p:nvPicPr>
        <p:blipFill>
          <a:blip r:embed="rId3"/>
          <a:stretch>
            <a:fillRect/>
          </a:stretch>
        </p:blipFill>
        <p:spPr>
          <a:xfrm>
            <a:off x="487336" y="356461"/>
            <a:ext cx="11200108" cy="6300061"/>
          </a:xfrm>
          <a:prstGeom prst="rect">
            <a:avLst/>
          </a:prstGeom>
        </p:spPr>
      </p:pic>
    </p:spTree>
    <p:extLst>
      <p:ext uri="{BB962C8B-B14F-4D97-AF65-F5344CB8AC3E}">
        <p14:creationId xmlns:p14="http://schemas.microsoft.com/office/powerpoint/2010/main" val="41164367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0302" y="315625"/>
            <a:ext cx="5157787" cy="1027076"/>
          </a:xfrm>
        </p:spPr>
        <p:txBody>
          <a:bodyPr>
            <a:normAutofit/>
          </a:bodyPr>
          <a:lstStyle/>
          <a:p>
            <a:r>
              <a:rPr lang="en-US" sz="3600" dirty="0" smtClean="0"/>
              <a:t>Project Based Learning</a:t>
            </a:r>
            <a:endParaRPr lang="en-US" sz="3600" dirty="0"/>
          </a:p>
        </p:txBody>
      </p:sp>
      <p:sp>
        <p:nvSpPr>
          <p:cNvPr id="4" name="Content Placeholder 3"/>
          <p:cNvSpPr>
            <a:spLocks noGrp="1"/>
          </p:cNvSpPr>
          <p:nvPr>
            <p:ph sz="half" idx="2"/>
          </p:nvPr>
        </p:nvSpPr>
        <p:spPr>
          <a:xfrm>
            <a:off x="700303" y="1342701"/>
            <a:ext cx="5157787" cy="4593149"/>
          </a:xfrm>
        </p:spPr>
        <p:txBody>
          <a:bodyPr/>
          <a:lstStyle/>
          <a:p>
            <a:r>
              <a:rPr lang="en-US" dirty="0" smtClean="0"/>
              <a:t>Learn and use skills to produce a project</a:t>
            </a:r>
          </a:p>
          <a:p>
            <a:r>
              <a:rPr lang="en-US" dirty="0"/>
              <a:t>Directly linked to the </a:t>
            </a:r>
            <a:r>
              <a:rPr lang="en-US" dirty="0" smtClean="0"/>
              <a:t>curriculum</a:t>
            </a:r>
          </a:p>
          <a:p>
            <a:r>
              <a:rPr lang="en-US" dirty="0" smtClean="0"/>
              <a:t>One similar result</a:t>
            </a:r>
          </a:p>
        </p:txBody>
      </p:sp>
      <p:sp>
        <p:nvSpPr>
          <p:cNvPr id="5" name="Text Placeholder 4"/>
          <p:cNvSpPr>
            <a:spLocks noGrp="1"/>
          </p:cNvSpPr>
          <p:nvPr>
            <p:ph type="body" sz="quarter" idx="3"/>
          </p:nvPr>
        </p:nvSpPr>
        <p:spPr>
          <a:xfrm>
            <a:off x="6032715" y="315625"/>
            <a:ext cx="5183188" cy="1027076"/>
          </a:xfrm>
        </p:spPr>
        <p:txBody>
          <a:bodyPr>
            <a:normAutofit/>
          </a:bodyPr>
          <a:lstStyle/>
          <a:p>
            <a:r>
              <a:rPr lang="en-US" sz="3600" dirty="0" smtClean="0"/>
              <a:t>Problem Based Learning</a:t>
            </a:r>
            <a:endParaRPr lang="en-US" sz="3600" dirty="0"/>
          </a:p>
        </p:txBody>
      </p:sp>
      <p:sp>
        <p:nvSpPr>
          <p:cNvPr id="6" name="Content Placeholder 5"/>
          <p:cNvSpPr>
            <a:spLocks noGrp="1"/>
          </p:cNvSpPr>
          <p:nvPr>
            <p:ph sz="quarter" idx="4"/>
          </p:nvPr>
        </p:nvSpPr>
        <p:spPr>
          <a:xfrm>
            <a:off x="6032715" y="1342701"/>
            <a:ext cx="5183188" cy="4593149"/>
          </a:xfrm>
        </p:spPr>
        <p:txBody>
          <a:bodyPr/>
          <a:lstStyle/>
          <a:p>
            <a:r>
              <a:rPr lang="en-US" dirty="0"/>
              <a:t>Learning process to produce a potential </a:t>
            </a:r>
            <a:r>
              <a:rPr lang="en-US" dirty="0" smtClean="0"/>
              <a:t>solution </a:t>
            </a:r>
            <a:r>
              <a:rPr lang="en-US" dirty="0"/>
              <a:t>to a </a:t>
            </a:r>
            <a:r>
              <a:rPr lang="en-US" dirty="0" smtClean="0"/>
              <a:t>problem</a:t>
            </a:r>
          </a:p>
          <a:p>
            <a:r>
              <a:rPr lang="en-US" dirty="0" smtClean="0"/>
              <a:t>Process focused</a:t>
            </a:r>
          </a:p>
          <a:p>
            <a:r>
              <a:rPr lang="en-US" dirty="0" smtClean="0"/>
              <a:t>Wide range of a solutions </a:t>
            </a:r>
            <a:endParaRPr lang="en-US" dirty="0"/>
          </a:p>
        </p:txBody>
      </p:sp>
    </p:spTree>
    <p:extLst>
      <p:ext uri="{BB962C8B-B14F-4D97-AF65-F5344CB8AC3E}">
        <p14:creationId xmlns:p14="http://schemas.microsoft.com/office/powerpoint/2010/main" val="32557977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 your curriculum maps with your grade level?</a:t>
            </a:r>
            <a:br>
              <a:rPr lang="en-US" dirty="0" smtClean="0"/>
            </a:br>
            <a:r>
              <a:rPr lang="en-US" dirty="0"/>
              <a:t/>
            </a:r>
            <a:br>
              <a:rPr lang="en-US" dirty="0"/>
            </a:br>
            <a:r>
              <a:rPr lang="en-US" dirty="0" smtClean="0"/>
              <a:t>How can they be improved?</a:t>
            </a:r>
            <a:endParaRPr lang="en-US" dirty="0"/>
          </a:p>
        </p:txBody>
      </p:sp>
    </p:spTree>
    <p:extLst>
      <p:ext uri="{BB962C8B-B14F-4D97-AF65-F5344CB8AC3E}">
        <p14:creationId xmlns:p14="http://schemas.microsoft.com/office/powerpoint/2010/main" val="15019942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Engaging Routines</a:t>
            </a:r>
            <a:endParaRPr lang="en-US" dirty="0"/>
          </a:p>
        </p:txBody>
      </p:sp>
      <p:sp>
        <p:nvSpPr>
          <p:cNvPr id="3" name="Subtitle 2"/>
          <p:cNvSpPr>
            <a:spLocks noGrp="1"/>
          </p:cNvSpPr>
          <p:nvPr>
            <p:ph type="subTitle" idx="1"/>
          </p:nvPr>
        </p:nvSpPr>
        <p:spPr/>
        <p:txBody>
          <a:bodyPr/>
          <a:lstStyle/>
          <a:p>
            <a:r>
              <a:rPr lang="en-US" dirty="0" smtClean="0"/>
              <a:t>Module 5</a:t>
            </a:r>
            <a:endParaRPr lang="en-US" dirty="0"/>
          </a:p>
        </p:txBody>
      </p:sp>
    </p:spTree>
    <p:extLst>
      <p:ext uri="{BB962C8B-B14F-4D97-AF65-F5344CB8AC3E}">
        <p14:creationId xmlns:p14="http://schemas.microsoft.com/office/powerpoint/2010/main" val="23127011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Routines</a:t>
            </a:r>
            <a:endParaRPr lang="en-US" dirty="0"/>
          </a:p>
        </p:txBody>
      </p:sp>
      <p:sp>
        <p:nvSpPr>
          <p:cNvPr id="3" name="Content Placeholder 2"/>
          <p:cNvSpPr>
            <a:spLocks noGrp="1"/>
          </p:cNvSpPr>
          <p:nvPr>
            <p:ph idx="1"/>
          </p:nvPr>
        </p:nvSpPr>
        <p:spPr/>
        <p:txBody>
          <a:bodyPr/>
          <a:lstStyle/>
          <a:p>
            <a:r>
              <a:rPr lang="en-US" sz="3200" dirty="0"/>
              <a:t>Idea Wave</a:t>
            </a:r>
          </a:p>
          <a:p>
            <a:r>
              <a:rPr lang="en-US" sz="3200" dirty="0"/>
              <a:t>Jigsaw</a:t>
            </a:r>
          </a:p>
          <a:p>
            <a:r>
              <a:rPr lang="en-US" sz="3200" dirty="0"/>
              <a:t>Numbered Heads</a:t>
            </a:r>
          </a:p>
          <a:p>
            <a:r>
              <a:rPr lang="en-US" sz="3200" dirty="0"/>
              <a:t>Simultaneous Response</a:t>
            </a:r>
          </a:p>
          <a:p>
            <a:r>
              <a:rPr lang="en-US" sz="3200" dirty="0"/>
              <a:t>Think Write Pair Share</a:t>
            </a:r>
          </a:p>
          <a:p>
            <a:r>
              <a:rPr lang="en-US" sz="3200" dirty="0"/>
              <a:t>Response Frames</a:t>
            </a:r>
          </a:p>
          <a:p>
            <a:endParaRPr lang="en-US" dirty="0"/>
          </a:p>
        </p:txBody>
      </p:sp>
    </p:spTree>
    <p:extLst>
      <p:ext uri="{BB962C8B-B14F-4D97-AF65-F5344CB8AC3E}">
        <p14:creationId xmlns:p14="http://schemas.microsoft.com/office/powerpoint/2010/main" val="1225258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7SLqdi-fpw"/>
          <p:cNvPicPr>
            <a:picLocks noGrp="1" noRot="1" noChangeAspect="1"/>
          </p:cNvPicPr>
          <p:nvPr>
            <p:ph idx="1"/>
            <a:videoFile r:link="rId1"/>
          </p:nvPr>
        </p:nvPicPr>
        <p:blipFill>
          <a:blip r:embed="rId3"/>
          <a:stretch>
            <a:fillRect/>
          </a:stretch>
        </p:blipFill>
        <p:spPr>
          <a:xfrm>
            <a:off x="334682" y="282388"/>
            <a:ext cx="11337365" cy="6377268"/>
          </a:xfrm>
          <a:prstGeom prst="rect">
            <a:avLst/>
          </a:prstGeom>
        </p:spPr>
      </p:pic>
    </p:spTree>
    <p:extLst>
      <p:ext uri="{BB962C8B-B14F-4D97-AF65-F5344CB8AC3E}">
        <p14:creationId xmlns:p14="http://schemas.microsoft.com/office/powerpoint/2010/main" val="6151918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88203" y="470367"/>
            <a:ext cx="8211940" cy="5916987"/>
          </a:xfrm>
          <a:prstGeom prst="rect">
            <a:avLst/>
          </a:prstGeom>
        </p:spPr>
      </p:pic>
    </p:spTree>
    <p:extLst>
      <p:ext uri="{BB962C8B-B14F-4D97-AF65-F5344CB8AC3E}">
        <p14:creationId xmlns:p14="http://schemas.microsoft.com/office/powerpoint/2010/main" val="20274376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6074" y="389965"/>
            <a:ext cx="10109187" cy="5997388"/>
          </a:xfrm>
          <a:prstGeom prst="rect">
            <a:avLst/>
          </a:prstGeom>
        </p:spPr>
      </p:pic>
    </p:spTree>
    <p:extLst>
      <p:ext uri="{BB962C8B-B14F-4D97-AF65-F5344CB8AC3E}">
        <p14:creationId xmlns:p14="http://schemas.microsoft.com/office/powerpoint/2010/main" val="37233363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33C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61764" y="-1"/>
            <a:ext cx="5271247" cy="6867551"/>
          </a:xfrm>
          <a:prstGeom prst="rect">
            <a:avLst/>
          </a:prstGeom>
        </p:spPr>
      </p:pic>
    </p:spTree>
    <p:extLst>
      <p:ext uri="{BB962C8B-B14F-4D97-AF65-F5344CB8AC3E}">
        <p14:creationId xmlns:p14="http://schemas.microsoft.com/office/powerpoint/2010/main" val="14004971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1188" y="188259"/>
            <a:ext cx="7785847" cy="7294305"/>
          </a:xfrm>
          <a:prstGeom prst="rect">
            <a:avLst/>
          </a:prstGeom>
        </p:spPr>
        <p:txBody>
          <a:bodyPr wrap="square">
            <a:spAutoFit/>
          </a:bodyPr>
          <a:lstStyle/>
          <a:p>
            <a:pPr marL="457200" indent="-457200" algn="ctr">
              <a:lnSpc>
                <a:spcPct val="200000"/>
              </a:lnSpc>
            </a:pPr>
            <a:r>
              <a:rPr lang="en-US" i="1" dirty="0" smtClean="0">
                <a:effectLst/>
                <a:latin typeface="Times New Roman" panose="02020603050405020304" pitchFamily="18" charset="0"/>
              </a:rPr>
              <a:t>References</a:t>
            </a:r>
          </a:p>
          <a:p>
            <a:pPr marL="457200" indent="-457200">
              <a:lnSpc>
                <a:spcPct val="200000"/>
              </a:lnSpc>
            </a:pPr>
            <a:r>
              <a:rPr lang="en-US" dirty="0"/>
              <a:t>Ainsworth, L., &amp; Donovan, K. (2019). </a:t>
            </a:r>
            <a:r>
              <a:rPr lang="en-US" i="1" dirty="0"/>
              <a:t>Rigorous Curriculum Design: How to Create Curricular Units of Study That Align Standards, Instruction, and Assessment (</a:t>
            </a:r>
            <a:r>
              <a:rPr lang="en-US" i="1" dirty="0" err="1"/>
              <a:t>Icle</a:t>
            </a:r>
            <a:r>
              <a:rPr lang="en-US" i="1" dirty="0"/>
              <a:t> Professional Publications)</a:t>
            </a:r>
            <a:r>
              <a:rPr lang="en-US" dirty="0"/>
              <a:t>. International Center for Leadership in Education.</a:t>
            </a:r>
          </a:p>
          <a:p>
            <a:pPr marL="457200" indent="-457200">
              <a:lnSpc>
                <a:spcPct val="200000"/>
              </a:lnSpc>
            </a:pPr>
            <a:r>
              <a:rPr lang="en-US" dirty="0" smtClean="0">
                <a:effectLst/>
                <a:latin typeface="Times New Roman" panose="02020603050405020304" pitchFamily="18" charset="0"/>
              </a:rPr>
              <a:t>International Center for Leadership in Education. (2022). </a:t>
            </a:r>
            <a:r>
              <a:rPr lang="en-US" i="1" dirty="0" smtClean="0">
                <a:effectLst/>
                <a:latin typeface="Times New Roman" panose="02020603050405020304" pitchFamily="18" charset="0"/>
              </a:rPr>
              <a:t>ICLE Learning Toolkit</a:t>
            </a:r>
            <a:r>
              <a:rPr lang="en-US" dirty="0" smtClean="0">
                <a:effectLst/>
                <a:latin typeface="Times New Roman" panose="02020603050405020304" pitchFamily="18" charset="0"/>
              </a:rPr>
              <a:t> (1st ed.). ICLE.</a:t>
            </a:r>
          </a:p>
          <a:p>
            <a:pPr marL="457200" indent="-457200">
              <a:lnSpc>
                <a:spcPct val="200000"/>
              </a:lnSpc>
            </a:pPr>
            <a:r>
              <a:rPr lang="en-US" dirty="0" err="1"/>
              <a:t>Lemov</a:t>
            </a:r>
            <a:r>
              <a:rPr lang="en-US" dirty="0"/>
              <a:t>, D. (2021). </a:t>
            </a:r>
            <a:r>
              <a:rPr lang="en-US" i="1" dirty="0"/>
              <a:t>Teach Like a Champion 3.0: 63 Techniques that Put Students on the Path to College</a:t>
            </a:r>
            <a:r>
              <a:rPr lang="en-US" dirty="0"/>
              <a:t> (3rd ed.). </a:t>
            </a:r>
            <a:r>
              <a:rPr lang="en-US" dirty="0" err="1"/>
              <a:t>Jossey</a:t>
            </a:r>
            <a:r>
              <a:rPr lang="en-US" dirty="0"/>
              <a:t>-Bass</a:t>
            </a:r>
            <a:r>
              <a:rPr lang="en-US" dirty="0" smtClean="0"/>
              <a:t>.</a:t>
            </a:r>
          </a:p>
          <a:p>
            <a:pPr marL="457200" indent="-457200">
              <a:lnSpc>
                <a:spcPct val="200000"/>
              </a:lnSpc>
            </a:pPr>
            <a:r>
              <a:rPr lang="en-US" dirty="0"/>
              <a:t>Nook, T. C. (2022, June 3). </a:t>
            </a:r>
            <a:r>
              <a:rPr lang="en-US" i="1" dirty="0"/>
              <a:t>Back to School Series: Setting Up Classroom Routines and Procedures</a:t>
            </a:r>
            <a:r>
              <a:rPr lang="en-US" dirty="0"/>
              <a:t>. THE CLASSROOM NOOK. Retrieved August 9, 2022, from https://www.classroomnook.com/blog/classroom-routines-and-procedures</a:t>
            </a:r>
          </a:p>
          <a:p>
            <a:pPr marL="457200" indent="-457200">
              <a:lnSpc>
                <a:spcPct val="200000"/>
              </a:lnSpc>
            </a:pPr>
            <a:endParaRPr lang="en-US" dirty="0"/>
          </a:p>
        </p:txBody>
      </p:sp>
    </p:spTree>
    <p:extLst>
      <p:ext uri="{BB962C8B-B14F-4D97-AF65-F5344CB8AC3E}">
        <p14:creationId xmlns:p14="http://schemas.microsoft.com/office/powerpoint/2010/main" val="3862769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7203" y="1329679"/>
            <a:ext cx="10515600" cy="4351338"/>
          </a:xfrm>
        </p:spPr>
        <p:txBody>
          <a:bodyPr>
            <a:normAutofit/>
          </a:bodyPr>
          <a:lstStyle/>
          <a:p>
            <a:pPr marL="0" indent="0">
              <a:buNone/>
            </a:pPr>
            <a:r>
              <a:rPr lang="en-US" sz="3600" dirty="0" smtClean="0"/>
              <a:t>As a grade level team describe what does it mean for us as at community to be One in the Body of Christ?</a:t>
            </a:r>
          </a:p>
          <a:p>
            <a:pPr marL="0" indent="0">
              <a:buNone/>
            </a:pPr>
            <a:endParaRPr lang="en-US" sz="3600" dirty="0"/>
          </a:p>
          <a:p>
            <a:pPr marL="0" indent="0">
              <a:buNone/>
            </a:pPr>
            <a:r>
              <a:rPr lang="en-US" sz="3600" dirty="0" smtClean="0"/>
              <a:t>What </a:t>
            </a:r>
            <a:r>
              <a:rPr lang="en-US" sz="3600" dirty="0"/>
              <a:t>unique </a:t>
            </a:r>
            <a:r>
              <a:rPr lang="en-US" sz="3600" dirty="0" smtClean="0"/>
              <a:t>talents, skills, </a:t>
            </a:r>
            <a:r>
              <a:rPr lang="en-US" sz="3600" dirty="0"/>
              <a:t>and experiences do </a:t>
            </a:r>
            <a:r>
              <a:rPr lang="en-US" sz="3600" dirty="0" smtClean="0"/>
              <a:t>you </a:t>
            </a:r>
            <a:r>
              <a:rPr lang="en-US" sz="3600" dirty="0"/>
              <a:t>possess that help to build up </a:t>
            </a:r>
            <a:r>
              <a:rPr lang="en-US" sz="3600" dirty="0" smtClean="0"/>
              <a:t>SBS’ </a:t>
            </a:r>
            <a:r>
              <a:rPr lang="en-US" sz="3600" dirty="0"/>
              <a:t>“</a:t>
            </a:r>
            <a:r>
              <a:rPr lang="en-US" sz="3600" dirty="0" smtClean="0"/>
              <a:t>Body”?</a:t>
            </a:r>
          </a:p>
          <a:p>
            <a:pPr marL="0" indent="0">
              <a:buNone/>
            </a:pPr>
            <a:endParaRPr lang="en-US" sz="3600" dirty="0"/>
          </a:p>
          <a:p>
            <a:pPr marL="0" indent="0">
              <a:buNone/>
            </a:pPr>
            <a:r>
              <a:rPr lang="en-US" sz="3600" dirty="0" smtClean="0"/>
              <a:t>Create an infographic to share.</a:t>
            </a:r>
            <a:endParaRPr lang="en-US" sz="3600" dirty="0"/>
          </a:p>
        </p:txBody>
      </p:sp>
    </p:spTree>
    <p:extLst>
      <p:ext uri="{BB962C8B-B14F-4D97-AF65-F5344CB8AC3E}">
        <p14:creationId xmlns:p14="http://schemas.microsoft.com/office/powerpoint/2010/main" val="33404300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7171" y="672353"/>
            <a:ext cx="10632148" cy="584775"/>
          </a:xfrm>
          <a:prstGeom prst="rect">
            <a:avLst/>
          </a:prstGeom>
          <a:noFill/>
          <a:ln w="28575">
            <a:solidFill>
              <a:schemeClr val="tx1"/>
            </a:solidFill>
          </a:ln>
        </p:spPr>
        <p:txBody>
          <a:bodyPr wrap="square" rtlCol="0">
            <a:spAutoFit/>
          </a:bodyPr>
          <a:lstStyle/>
          <a:p>
            <a:r>
              <a:rPr lang="en-US" sz="1600" dirty="0" smtClean="0"/>
              <a:t>Goal: Examine and increase the rigor and relevance in classroom lessons. Reflection on current content, instructional methods, and routines allow teachers to make informed instructional decisions that directly impact student learning.  </a:t>
            </a:r>
            <a:endParaRPr lang="en-US" sz="1600" dirty="0"/>
          </a:p>
        </p:txBody>
      </p:sp>
      <p:sp>
        <p:nvSpPr>
          <p:cNvPr id="5" name="TextBox 4"/>
          <p:cNvSpPr txBox="1"/>
          <p:nvPr/>
        </p:nvSpPr>
        <p:spPr>
          <a:xfrm>
            <a:off x="4652683" y="210688"/>
            <a:ext cx="3114699" cy="461665"/>
          </a:xfrm>
          <a:prstGeom prst="rect">
            <a:avLst/>
          </a:prstGeom>
          <a:noFill/>
        </p:spPr>
        <p:txBody>
          <a:bodyPr wrap="none" rtlCol="0">
            <a:spAutoFit/>
          </a:bodyPr>
          <a:lstStyle/>
          <a:p>
            <a:r>
              <a:rPr lang="en-US" sz="2400" b="1" dirty="0" smtClean="0"/>
              <a:t>Tapping Into Greatness</a:t>
            </a:r>
            <a:endParaRPr lang="en-US" sz="2400" b="1" dirty="0"/>
          </a:p>
        </p:txBody>
      </p:sp>
      <p:sp>
        <p:nvSpPr>
          <p:cNvPr id="6" name="TextBox 5"/>
          <p:cNvSpPr txBox="1"/>
          <p:nvPr/>
        </p:nvSpPr>
        <p:spPr>
          <a:xfrm>
            <a:off x="717176" y="1626460"/>
            <a:ext cx="1703295" cy="830997"/>
          </a:xfrm>
          <a:prstGeom prst="rect">
            <a:avLst/>
          </a:prstGeom>
          <a:noFill/>
          <a:ln w="28575">
            <a:solidFill>
              <a:schemeClr val="tx1"/>
            </a:solidFill>
          </a:ln>
        </p:spPr>
        <p:txBody>
          <a:bodyPr wrap="square" rtlCol="0">
            <a:spAutoFit/>
          </a:bodyPr>
          <a:lstStyle/>
          <a:p>
            <a:pPr algn="ctr"/>
            <a:r>
              <a:rPr lang="en-US" sz="1600" dirty="0" smtClean="0"/>
              <a:t>1.0 </a:t>
            </a:r>
          </a:p>
          <a:p>
            <a:pPr algn="ctr"/>
            <a:r>
              <a:rPr lang="en-US" sz="1600" dirty="0" smtClean="0"/>
              <a:t>Prioritize Standards</a:t>
            </a:r>
            <a:endParaRPr lang="en-US" sz="1600" dirty="0"/>
          </a:p>
        </p:txBody>
      </p:sp>
      <p:sp>
        <p:nvSpPr>
          <p:cNvPr id="7" name="TextBox 6"/>
          <p:cNvSpPr txBox="1"/>
          <p:nvPr/>
        </p:nvSpPr>
        <p:spPr>
          <a:xfrm>
            <a:off x="2841812" y="1626459"/>
            <a:ext cx="1810871" cy="830997"/>
          </a:xfrm>
          <a:prstGeom prst="rect">
            <a:avLst/>
          </a:prstGeom>
          <a:noFill/>
          <a:ln w="28575">
            <a:solidFill>
              <a:schemeClr val="tx1"/>
            </a:solidFill>
          </a:ln>
        </p:spPr>
        <p:txBody>
          <a:bodyPr wrap="square" rtlCol="0">
            <a:spAutoFit/>
          </a:bodyPr>
          <a:lstStyle/>
          <a:p>
            <a:pPr algn="ctr"/>
            <a:r>
              <a:rPr lang="en-US" sz="1600" dirty="0"/>
              <a:t>2</a:t>
            </a:r>
            <a:r>
              <a:rPr lang="en-US" sz="1600" dirty="0" smtClean="0"/>
              <a:t>.0 </a:t>
            </a:r>
          </a:p>
          <a:p>
            <a:pPr algn="ctr"/>
            <a:r>
              <a:rPr lang="en-US" sz="1600" dirty="0" smtClean="0"/>
              <a:t>Personalized Learning</a:t>
            </a:r>
            <a:endParaRPr lang="en-US" sz="1600" dirty="0"/>
          </a:p>
        </p:txBody>
      </p:sp>
      <p:sp>
        <p:nvSpPr>
          <p:cNvPr id="8" name="TextBox 7"/>
          <p:cNvSpPr txBox="1"/>
          <p:nvPr/>
        </p:nvSpPr>
        <p:spPr>
          <a:xfrm>
            <a:off x="5074024" y="1612377"/>
            <a:ext cx="1810871" cy="830997"/>
          </a:xfrm>
          <a:prstGeom prst="rect">
            <a:avLst/>
          </a:prstGeom>
          <a:noFill/>
          <a:ln w="28575">
            <a:solidFill>
              <a:schemeClr val="tx1"/>
            </a:solidFill>
          </a:ln>
        </p:spPr>
        <p:txBody>
          <a:bodyPr wrap="square" rtlCol="0">
            <a:spAutoFit/>
          </a:bodyPr>
          <a:lstStyle/>
          <a:p>
            <a:pPr algn="ctr"/>
            <a:r>
              <a:rPr lang="en-US" sz="1600" dirty="0" smtClean="0"/>
              <a:t>3.0 </a:t>
            </a:r>
          </a:p>
          <a:p>
            <a:pPr algn="ctr"/>
            <a:r>
              <a:rPr lang="en-US" sz="1600" dirty="0" smtClean="0"/>
              <a:t>Experiential  Learning</a:t>
            </a:r>
            <a:endParaRPr lang="en-US" sz="1600" dirty="0"/>
          </a:p>
        </p:txBody>
      </p:sp>
      <p:sp>
        <p:nvSpPr>
          <p:cNvPr id="9" name="TextBox 8"/>
          <p:cNvSpPr txBox="1"/>
          <p:nvPr/>
        </p:nvSpPr>
        <p:spPr>
          <a:xfrm>
            <a:off x="7306236" y="1612377"/>
            <a:ext cx="1810871" cy="830997"/>
          </a:xfrm>
          <a:prstGeom prst="rect">
            <a:avLst/>
          </a:prstGeom>
          <a:noFill/>
          <a:ln w="28575">
            <a:solidFill>
              <a:schemeClr val="tx1"/>
            </a:solidFill>
          </a:ln>
        </p:spPr>
        <p:txBody>
          <a:bodyPr wrap="square" rtlCol="0">
            <a:spAutoFit/>
          </a:bodyPr>
          <a:lstStyle/>
          <a:p>
            <a:pPr algn="ctr"/>
            <a:r>
              <a:rPr lang="en-US" sz="1600" dirty="0"/>
              <a:t>4</a:t>
            </a:r>
            <a:r>
              <a:rPr lang="en-US" sz="1600" dirty="0" smtClean="0"/>
              <a:t>.0 </a:t>
            </a:r>
          </a:p>
          <a:p>
            <a:pPr algn="ctr"/>
            <a:r>
              <a:rPr lang="en-US" sz="1600" dirty="0" smtClean="0"/>
              <a:t>Engagement Routines</a:t>
            </a:r>
            <a:endParaRPr lang="en-US" sz="1600" dirty="0"/>
          </a:p>
        </p:txBody>
      </p:sp>
      <p:sp>
        <p:nvSpPr>
          <p:cNvPr id="10" name="TextBox 9"/>
          <p:cNvSpPr txBox="1"/>
          <p:nvPr/>
        </p:nvSpPr>
        <p:spPr>
          <a:xfrm>
            <a:off x="9538448" y="1626459"/>
            <a:ext cx="1810871" cy="830997"/>
          </a:xfrm>
          <a:prstGeom prst="rect">
            <a:avLst/>
          </a:prstGeom>
          <a:noFill/>
          <a:ln w="28575">
            <a:solidFill>
              <a:schemeClr val="tx1"/>
            </a:solidFill>
          </a:ln>
        </p:spPr>
        <p:txBody>
          <a:bodyPr wrap="square" rtlCol="0">
            <a:spAutoFit/>
          </a:bodyPr>
          <a:lstStyle/>
          <a:p>
            <a:pPr algn="ctr"/>
            <a:r>
              <a:rPr lang="en-US" sz="1600" dirty="0" smtClean="0"/>
              <a:t>5.0 </a:t>
            </a:r>
          </a:p>
          <a:p>
            <a:pPr algn="ctr"/>
            <a:r>
              <a:rPr lang="en-US" sz="1600" dirty="0" smtClean="0"/>
              <a:t>Building Relationships</a:t>
            </a:r>
            <a:endParaRPr lang="en-US" sz="1600" dirty="0"/>
          </a:p>
        </p:txBody>
      </p:sp>
      <p:cxnSp>
        <p:nvCxnSpPr>
          <p:cNvPr id="12" name="Straight Arrow Connector 11"/>
          <p:cNvCxnSpPr>
            <a:stCxn id="6" idx="3"/>
            <a:endCxn id="7" idx="1"/>
          </p:cNvCxnSpPr>
          <p:nvPr/>
        </p:nvCxnSpPr>
        <p:spPr>
          <a:xfrm flipV="1">
            <a:off x="2420471" y="2041958"/>
            <a:ext cx="421341"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652683" y="2072899"/>
            <a:ext cx="421341"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889378" y="2072898"/>
            <a:ext cx="421341"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9112624" y="2072898"/>
            <a:ext cx="421341"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17172" y="2636744"/>
            <a:ext cx="1703295" cy="646331"/>
          </a:xfrm>
          <a:prstGeom prst="rect">
            <a:avLst/>
          </a:prstGeom>
          <a:noFill/>
          <a:ln w="28575">
            <a:solidFill>
              <a:schemeClr val="tx1"/>
            </a:solidFill>
          </a:ln>
        </p:spPr>
        <p:txBody>
          <a:bodyPr wrap="square" rtlCol="0">
            <a:spAutoFit/>
          </a:bodyPr>
          <a:lstStyle/>
          <a:p>
            <a:pPr algn="ctr"/>
            <a:r>
              <a:rPr lang="en-US" sz="1200" dirty="0" smtClean="0"/>
              <a:t>1.1</a:t>
            </a:r>
          </a:p>
          <a:p>
            <a:pPr algn="ctr"/>
            <a:r>
              <a:rPr lang="en-US" sz="1200" dirty="0" smtClean="0"/>
              <a:t>Review Rigor/ Relevance Framework</a:t>
            </a:r>
            <a:endParaRPr lang="en-US" sz="1200" dirty="0"/>
          </a:p>
        </p:txBody>
      </p:sp>
      <p:sp>
        <p:nvSpPr>
          <p:cNvPr id="17" name="TextBox 16"/>
          <p:cNvSpPr txBox="1"/>
          <p:nvPr/>
        </p:nvSpPr>
        <p:spPr>
          <a:xfrm>
            <a:off x="717173" y="3487373"/>
            <a:ext cx="1703295" cy="1015663"/>
          </a:xfrm>
          <a:prstGeom prst="rect">
            <a:avLst/>
          </a:prstGeom>
          <a:noFill/>
          <a:ln w="28575">
            <a:solidFill>
              <a:schemeClr val="tx1"/>
            </a:solidFill>
          </a:ln>
        </p:spPr>
        <p:txBody>
          <a:bodyPr wrap="square" rtlCol="0">
            <a:spAutoFit/>
          </a:bodyPr>
          <a:lstStyle/>
          <a:p>
            <a:pPr algn="ctr"/>
            <a:r>
              <a:rPr lang="en-US" sz="1200" dirty="0" smtClean="0"/>
              <a:t>1.2</a:t>
            </a:r>
          </a:p>
          <a:p>
            <a:pPr algn="ctr"/>
            <a:r>
              <a:rPr lang="en-US" sz="1200" dirty="0" smtClean="0"/>
              <a:t>Provide Verb List by Quadrants: Application, Acquisition, Assimilation, Adaptation</a:t>
            </a:r>
            <a:endParaRPr lang="en-US" sz="1200" dirty="0"/>
          </a:p>
        </p:txBody>
      </p:sp>
      <p:sp>
        <p:nvSpPr>
          <p:cNvPr id="18" name="TextBox 17"/>
          <p:cNvSpPr txBox="1"/>
          <p:nvPr/>
        </p:nvSpPr>
        <p:spPr>
          <a:xfrm>
            <a:off x="717171" y="4715428"/>
            <a:ext cx="1703295" cy="1046440"/>
          </a:xfrm>
          <a:prstGeom prst="rect">
            <a:avLst/>
          </a:prstGeom>
          <a:noFill/>
          <a:ln w="28575">
            <a:solidFill>
              <a:schemeClr val="tx1"/>
            </a:solidFill>
          </a:ln>
        </p:spPr>
        <p:txBody>
          <a:bodyPr wrap="square" rtlCol="0">
            <a:spAutoFit/>
          </a:bodyPr>
          <a:lstStyle/>
          <a:p>
            <a:pPr algn="ctr"/>
            <a:r>
              <a:rPr lang="en-US" sz="1200" dirty="0" smtClean="0"/>
              <a:t>1.3</a:t>
            </a:r>
          </a:p>
          <a:p>
            <a:pPr algn="ctr"/>
            <a:r>
              <a:rPr lang="en-US" sz="1200" dirty="0" smtClean="0"/>
              <a:t>Deconstruct wording of grade level standards by verbs to separate into quadrants.</a:t>
            </a:r>
            <a:endParaRPr lang="en-US" sz="1200" dirty="0"/>
          </a:p>
        </p:txBody>
      </p:sp>
      <p:sp>
        <p:nvSpPr>
          <p:cNvPr id="19" name="TextBox 18"/>
          <p:cNvSpPr txBox="1"/>
          <p:nvPr/>
        </p:nvSpPr>
        <p:spPr>
          <a:xfrm>
            <a:off x="717171" y="5974260"/>
            <a:ext cx="1703295" cy="646331"/>
          </a:xfrm>
          <a:prstGeom prst="rect">
            <a:avLst/>
          </a:prstGeom>
          <a:noFill/>
          <a:ln w="28575">
            <a:solidFill>
              <a:schemeClr val="tx1"/>
            </a:solidFill>
          </a:ln>
        </p:spPr>
        <p:txBody>
          <a:bodyPr wrap="square" rtlCol="0">
            <a:spAutoFit/>
          </a:bodyPr>
          <a:lstStyle/>
          <a:p>
            <a:pPr algn="ctr"/>
            <a:r>
              <a:rPr lang="en-US" sz="1200" dirty="0" smtClean="0"/>
              <a:t>1.4</a:t>
            </a:r>
          </a:p>
          <a:p>
            <a:pPr algn="ctr"/>
            <a:r>
              <a:rPr lang="en-US" sz="1200" dirty="0" smtClean="0"/>
              <a:t>Prioritize standards based on quadrants</a:t>
            </a:r>
            <a:endParaRPr lang="en-US" sz="1200" dirty="0"/>
          </a:p>
        </p:txBody>
      </p:sp>
      <p:cxnSp>
        <p:nvCxnSpPr>
          <p:cNvPr id="21" name="Straight Arrow Connector 20"/>
          <p:cNvCxnSpPr>
            <a:stCxn id="6" idx="2"/>
            <a:endCxn id="16" idx="0"/>
          </p:cNvCxnSpPr>
          <p:nvPr/>
        </p:nvCxnSpPr>
        <p:spPr>
          <a:xfrm flipH="1">
            <a:off x="1568820" y="2457457"/>
            <a:ext cx="4" cy="1792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1568814" y="3283075"/>
            <a:ext cx="4" cy="1792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568810" y="4536141"/>
            <a:ext cx="4" cy="1792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568810" y="5761868"/>
            <a:ext cx="4" cy="1792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895599" y="2636744"/>
            <a:ext cx="1703295" cy="646331"/>
          </a:xfrm>
          <a:prstGeom prst="rect">
            <a:avLst/>
          </a:prstGeom>
          <a:noFill/>
          <a:ln w="28575">
            <a:solidFill>
              <a:schemeClr val="tx1"/>
            </a:solidFill>
          </a:ln>
        </p:spPr>
        <p:txBody>
          <a:bodyPr wrap="square" rtlCol="0">
            <a:spAutoFit/>
          </a:bodyPr>
          <a:lstStyle/>
          <a:p>
            <a:pPr algn="ctr"/>
            <a:r>
              <a:rPr lang="en-US" sz="1200" dirty="0"/>
              <a:t>2</a:t>
            </a:r>
            <a:r>
              <a:rPr lang="en-US" sz="1200" dirty="0" smtClean="0"/>
              <a:t>.1</a:t>
            </a:r>
          </a:p>
          <a:p>
            <a:pPr algn="ctr"/>
            <a:r>
              <a:rPr lang="en-US" sz="1200" dirty="0" smtClean="0"/>
              <a:t>Student Choice Boards samples</a:t>
            </a:r>
            <a:endParaRPr lang="en-US" sz="1200" dirty="0"/>
          </a:p>
        </p:txBody>
      </p:sp>
      <p:sp>
        <p:nvSpPr>
          <p:cNvPr id="26" name="TextBox 25"/>
          <p:cNvSpPr txBox="1"/>
          <p:nvPr/>
        </p:nvSpPr>
        <p:spPr>
          <a:xfrm>
            <a:off x="2895599" y="3462362"/>
            <a:ext cx="1474696" cy="830997"/>
          </a:xfrm>
          <a:prstGeom prst="rect">
            <a:avLst/>
          </a:prstGeom>
          <a:noFill/>
          <a:ln w="28575">
            <a:solidFill>
              <a:schemeClr val="tx1"/>
            </a:solidFill>
          </a:ln>
        </p:spPr>
        <p:txBody>
          <a:bodyPr wrap="square" rtlCol="0">
            <a:spAutoFit/>
          </a:bodyPr>
          <a:lstStyle/>
          <a:p>
            <a:pPr algn="ctr"/>
            <a:r>
              <a:rPr lang="en-US" sz="1200" dirty="0" smtClean="0"/>
              <a:t>2.2</a:t>
            </a:r>
          </a:p>
          <a:p>
            <a:pPr algn="ctr"/>
            <a:r>
              <a:rPr lang="en-US" sz="1200" dirty="0" smtClean="0"/>
              <a:t>Tutorial on how to utilize adaptive technology</a:t>
            </a:r>
            <a:endParaRPr lang="en-US" sz="1200" dirty="0"/>
          </a:p>
        </p:txBody>
      </p:sp>
      <p:sp>
        <p:nvSpPr>
          <p:cNvPr id="27" name="TextBox 26"/>
          <p:cNvSpPr txBox="1"/>
          <p:nvPr/>
        </p:nvSpPr>
        <p:spPr>
          <a:xfrm>
            <a:off x="4504763" y="3410593"/>
            <a:ext cx="1474696" cy="400110"/>
          </a:xfrm>
          <a:prstGeom prst="rect">
            <a:avLst/>
          </a:prstGeom>
          <a:noFill/>
          <a:ln w="28575">
            <a:solidFill>
              <a:schemeClr val="tx1"/>
            </a:solidFill>
          </a:ln>
        </p:spPr>
        <p:txBody>
          <a:bodyPr wrap="square" rtlCol="0">
            <a:spAutoFit/>
          </a:bodyPr>
          <a:lstStyle/>
          <a:p>
            <a:pPr algn="ctr"/>
            <a:r>
              <a:rPr lang="en-US" sz="1000" dirty="0" smtClean="0"/>
              <a:t>2.2.1</a:t>
            </a:r>
          </a:p>
          <a:p>
            <a:pPr algn="ctr"/>
            <a:r>
              <a:rPr lang="en-US" sz="1000" dirty="0" smtClean="0"/>
              <a:t>Freckle</a:t>
            </a:r>
            <a:endParaRPr lang="en-US" sz="1000" dirty="0"/>
          </a:p>
        </p:txBody>
      </p:sp>
      <p:sp>
        <p:nvSpPr>
          <p:cNvPr id="28" name="TextBox 27"/>
          <p:cNvSpPr txBox="1"/>
          <p:nvPr/>
        </p:nvSpPr>
        <p:spPr>
          <a:xfrm>
            <a:off x="4504763" y="3903036"/>
            <a:ext cx="1474696" cy="430887"/>
          </a:xfrm>
          <a:prstGeom prst="rect">
            <a:avLst/>
          </a:prstGeom>
          <a:noFill/>
          <a:ln w="28575">
            <a:solidFill>
              <a:schemeClr val="tx1"/>
            </a:solidFill>
          </a:ln>
        </p:spPr>
        <p:txBody>
          <a:bodyPr wrap="square" rtlCol="0">
            <a:spAutoFit/>
          </a:bodyPr>
          <a:lstStyle/>
          <a:p>
            <a:pPr algn="ctr"/>
            <a:r>
              <a:rPr lang="en-US" sz="1100" dirty="0" smtClean="0"/>
              <a:t>2.2.2</a:t>
            </a:r>
          </a:p>
          <a:p>
            <a:pPr algn="ctr"/>
            <a:r>
              <a:rPr lang="en-US" sz="1100" dirty="0" smtClean="0"/>
              <a:t>IXL</a:t>
            </a:r>
            <a:endParaRPr lang="en-US" sz="1100" dirty="0"/>
          </a:p>
        </p:txBody>
      </p:sp>
      <p:sp>
        <p:nvSpPr>
          <p:cNvPr id="29" name="TextBox 28"/>
          <p:cNvSpPr txBox="1"/>
          <p:nvPr/>
        </p:nvSpPr>
        <p:spPr>
          <a:xfrm>
            <a:off x="2895598" y="4503036"/>
            <a:ext cx="1703295" cy="646331"/>
          </a:xfrm>
          <a:prstGeom prst="rect">
            <a:avLst/>
          </a:prstGeom>
          <a:noFill/>
          <a:ln w="28575">
            <a:solidFill>
              <a:schemeClr val="tx1"/>
            </a:solidFill>
          </a:ln>
        </p:spPr>
        <p:txBody>
          <a:bodyPr wrap="square" rtlCol="0">
            <a:spAutoFit/>
          </a:bodyPr>
          <a:lstStyle/>
          <a:p>
            <a:pPr algn="ctr"/>
            <a:r>
              <a:rPr lang="en-US" sz="1200" dirty="0" smtClean="0"/>
              <a:t>2.3</a:t>
            </a:r>
          </a:p>
          <a:p>
            <a:pPr algn="ctr"/>
            <a:r>
              <a:rPr lang="en-US" sz="1200" dirty="0" smtClean="0"/>
              <a:t>Student Led Conference Forms</a:t>
            </a:r>
            <a:endParaRPr lang="en-US" sz="1200" dirty="0"/>
          </a:p>
        </p:txBody>
      </p:sp>
      <p:sp>
        <p:nvSpPr>
          <p:cNvPr id="30" name="TextBox 29"/>
          <p:cNvSpPr txBox="1"/>
          <p:nvPr/>
        </p:nvSpPr>
        <p:spPr>
          <a:xfrm>
            <a:off x="2895596" y="5301716"/>
            <a:ext cx="1703295" cy="646331"/>
          </a:xfrm>
          <a:prstGeom prst="rect">
            <a:avLst/>
          </a:prstGeom>
          <a:noFill/>
          <a:ln w="28575">
            <a:solidFill>
              <a:schemeClr val="tx1"/>
            </a:solidFill>
          </a:ln>
        </p:spPr>
        <p:txBody>
          <a:bodyPr wrap="square" rtlCol="0">
            <a:spAutoFit/>
          </a:bodyPr>
          <a:lstStyle/>
          <a:p>
            <a:pPr algn="ctr"/>
            <a:r>
              <a:rPr lang="en-US" sz="1200" dirty="0" smtClean="0"/>
              <a:t>2.4</a:t>
            </a:r>
          </a:p>
          <a:p>
            <a:pPr algn="ctr"/>
            <a:r>
              <a:rPr lang="en-US" sz="1200" dirty="0" smtClean="0"/>
              <a:t>Student Led Conference Form samples</a:t>
            </a:r>
            <a:endParaRPr lang="en-US" sz="1200" dirty="0"/>
          </a:p>
        </p:txBody>
      </p:sp>
      <p:sp>
        <p:nvSpPr>
          <p:cNvPr id="31" name="TextBox 30"/>
          <p:cNvSpPr txBox="1"/>
          <p:nvPr/>
        </p:nvSpPr>
        <p:spPr>
          <a:xfrm>
            <a:off x="2895596" y="6144099"/>
            <a:ext cx="1703295" cy="646331"/>
          </a:xfrm>
          <a:prstGeom prst="rect">
            <a:avLst/>
          </a:prstGeom>
          <a:noFill/>
          <a:ln w="28575">
            <a:solidFill>
              <a:schemeClr val="tx1"/>
            </a:solidFill>
          </a:ln>
        </p:spPr>
        <p:txBody>
          <a:bodyPr wrap="square" rtlCol="0">
            <a:spAutoFit/>
          </a:bodyPr>
          <a:lstStyle/>
          <a:p>
            <a:pPr algn="ctr"/>
            <a:r>
              <a:rPr lang="en-US" sz="1200" dirty="0" smtClean="0"/>
              <a:t>2.5</a:t>
            </a:r>
          </a:p>
          <a:p>
            <a:pPr algn="ctr"/>
            <a:r>
              <a:rPr lang="en-US" sz="1200" dirty="0" smtClean="0"/>
              <a:t>Personalized Playlist Examples</a:t>
            </a:r>
            <a:endParaRPr lang="en-US" sz="1200" dirty="0"/>
          </a:p>
        </p:txBody>
      </p:sp>
      <p:cxnSp>
        <p:nvCxnSpPr>
          <p:cNvPr id="32" name="Straight Arrow Connector 31"/>
          <p:cNvCxnSpPr/>
          <p:nvPr/>
        </p:nvCxnSpPr>
        <p:spPr>
          <a:xfrm flipH="1">
            <a:off x="3718111" y="2464792"/>
            <a:ext cx="4" cy="1792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3718107" y="3266310"/>
            <a:ext cx="4" cy="1792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3718103" y="4301741"/>
            <a:ext cx="4" cy="1792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3718099" y="5122429"/>
            <a:ext cx="4" cy="1792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3718099" y="5961446"/>
            <a:ext cx="4" cy="1792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4370295" y="3669537"/>
            <a:ext cx="156883" cy="78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4370295" y="4063879"/>
            <a:ext cx="156883" cy="78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333997" y="5150777"/>
            <a:ext cx="1833284" cy="1015663"/>
          </a:xfrm>
          <a:prstGeom prst="rect">
            <a:avLst/>
          </a:prstGeom>
          <a:noFill/>
          <a:ln w="28575">
            <a:solidFill>
              <a:schemeClr val="tx1"/>
            </a:solidFill>
          </a:ln>
        </p:spPr>
        <p:txBody>
          <a:bodyPr wrap="square" rtlCol="0">
            <a:spAutoFit/>
          </a:bodyPr>
          <a:lstStyle/>
          <a:p>
            <a:pPr algn="ctr"/>
            <a:r>
              <a:rPr lang="en-US" sz="1200" dirty="0" smtClean="0"/>
              <a:t>3.3</a:t>
            </a:r>
          </a:p>
          <a:p>
            <a:pPr algn="ctr"/>
            <a:r>
              <a:rPr lang="en-US" sz="1200" dirty="0" smtClean="0"/>
              <a:t>Grade level planning meeting to formulate two semester cross-curricular project lesson plans </a:t>
            </a:r>
            <a:endParaRPr lang="en-US" sz="1200" dirty="0"/>
          </a:p>
        </p:txBody>
      </p:sp>
      <p:sp>
        <p:nvSpPr>
          <p:cNvPr id="51" name="TextBox 50"/>
          <p:cNvSpPr txBox="1"/>
          <p:nvPr/>
        </p:nvSpPr>
        <p:spPr>
          <a:xfrm>
            <a:off x="6185644" y="3560867"/>
            <a:ext cx="981637" cy="1384995"/>
          </a:xfrm>
          <a:prstGeom prst="rect">
            <a:avLst/>
          </a:prstGeom>
          <a:noFill/>
          <a:ln w="28575">
            <a:solidFill>
              <a:schemeClr val="tx1"/>
            </a:solidFill>
          </a:ln>
        </p:spPr>
        <p:txBody>
          <a:bodyPr wrap="square" rtlCol="0">
            <a:spAutoFit/>
          </a:bodyPr>
          <a:lstStyle/>
          <a:p>
            <a:pPr algn="ctr"/>
            <a:r>
              <a:rPr lang="en-US" sz="1200" dirty="0" smtClean="0"/>
              <a:t>3.2</a:t>
            </a:r>
          </a:p>
          <a:p>
            <a:pPr algn="ctr"/>
            <a:r>
              <a:rPr lang="en-US" sz="1200" dirty="0" smtClean="0"/>
              <a:t>Cross-curricular lesson planning components form</a:t>
            </a:r>
            <a:endParaRPr lang="en-US" sz="1200" dirty="0"/>
          </a:p>
        </p:txBody>
      </p:sp>
      <p:sp>
        <p:nvSpPr>
          <p:cNvPr id="52" name="TextBox 51"/>
          <p:cNvSpPr txBox="1"/>
          <p:nvPr/>
        </p:nvSpPr>
        <p:spPr>
          <a:xfrm>
            <a:off x="5076262" y="2524956"/>
            <a:ext cx="1703295" cy="830997"/>
          </a:xfrm>
          <a:prstGeom prst="rect">
            <a:avLst/>
          </a:prstGeom>
          <a:noFill/>
          <a:ln w="28575">
            <a:solidFill>
              <a:schemeClr val="tx1"/>
            </a:solidFill>
          </a:ln>
        </p:spPr>
        <p:txBody>
          <a:bodyPr wrap="square" rtlCol="0">
            <a:spAutoFit/>
          </a:bodyPr>
          <a:lstStyle/>
          <a:p>
            <a:pPr algn="ctr"/>
            <a:r>
              <a:rPr lang="en-US" sz="1200" dirty="0" smtClean="0"/>
              <a:t>3.1</a:t>
            </a:r>
          </a:p>
          <a:p>
            <a:pPr algn="ctr"/>
            <a:r>
              <a:rPr lang="en-US" sz="1200" dirty="0" smtClean="0"/>
              <a:t>Professional development on ADI, DBQ, and Orations</a:t>
            </a:r>
            <a:endParaRPr lang="en-US" sz="1200" dirty="0"/>
          </a:p>
        </p:txBody>
      </p:sp>
      <p:cxnSp>
        <p:nvCxnSpPr>
          <p:cNvPr id="54" name="Straight Arrow Connector 53"/>
          <p:cNvCxnSpPr/>
          <p:nvPr/>
        </p:nvCxnSpPr>
        <p:spPr>
          <a:xfrm flipH="1">
            <a:off x="6535269" y="3381580"/>
            <a:ext cx="4" cy="1792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6535269" y="4943142"/>
            <a:ext cx="4" cy="1792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273737" y="2571123"/>
            <a:ext cx="1853455" cy="1569660"/>
          </a:xfrm>
          <a:prstGeom prst="rect">
            <a:avLst/>
          </a:prstGeom>
          <a:noFill/>
          <a:ln w="28575">
            <a:solidFill>
              <a:schemeClr val="tx1"/>
            </a:solidFill>
          </a:ln>
        </p:spPr>
        <p:txBody>
          <a:bodyPr wrap="square" rtlCol="0">
            <a:spAutoFit/>
          </a:bodyPr>
          <a:lstStyle/>
          <a:p>
            <a:pPr algn="ctr"/>
            <a:r>
              <a:rPr lang="en-US" sz="1200" dirty="0" smtClean="0"/>
              <a:t>4.1</a:t>
            </a:r>
          </a:p>
          <a:p>
            <a:pPr algn="ctr"/>
            <a:r>
              <a:rPr lang="en-US" sz="1200" dirty="0" smtClean="0"/>
              <a:t>Professional development: </a:t>
            </a:r>
          </a:p>
          <a:p>
            <a:pPr algn="ctr"/>
            <a:r>
              <a:rPr lang="en-US" sz="1200" dirty="0" smtClean="0"/>
              <a:t>Idea Wave</a:t>
            </a:r>
          </a:p>
          <a:p>
            <a:pPr algn="ctr"/>
            <a:r>
              <a:rPr lang="en-US" sz="1200" dirty="0" smtClean="0"/>
              <a:t>Jigsaw</a:t>
            </a:r>
          </a:p>
          <a:p>
            <a:pPr algn="ctr"/>
            <a:r>
              <a:rPr lang="en-US" sz="1200" dirty="0" smtClean="0"/>
              <a:t>Numbered Heads</a:t>
            </a:r>
          </a:p>
          <a:p>
            <a:pPr algn="ctr"/>
            <a:r>
              <a:rPr lang="en-US" sz="1200" dirty="0" smtClean="0"/>
              <a:t>Simultaneous Response</a:t>
            </a:r>
          </a:p>
          <a:p>
            <a:pPr algn="ctr"/>
            <a:r>
              <a:rPr lang="en-US" sz="1200" dirty="0" smtClean="0"/>
              <a:t>Think Write Pair Share</a:t>
            </a:r>
          </a:p>
          <a:p>
            <a:pPr algn="ctr"/>
            <a:r>
              <a:rPr lang="en-US" sz="1200" dirty="0" smtClean="0"/>
              <a:t>Response Frames</a:t>
            </a:r>
          </a:p>
        </p:txBody>
      </p:sp>
      <p:sp>
        <p:nvSpPr>
          <p:cNvPr id="57" name="TextBox 56"/>
          <p:cNvSpPr txBox="1"/>
          <p:nvPr/>
        </p:nvSpPr>
        <p:spPr>
          <a:xfrm>
            <a:off x="7306236" y="4302271"/>
            <a:ext cx="1833284" cy="646331"/>
          </a:xfrm>
          <a:prstGeom prst="rect">
            <a:avLst/>
          </a:prstGeom>
          <a:noFill/>
          <a:ln w="28575">
            <a:solidFill>
              <a:schemeClr val="tx1"/>
            </a:solidFill>
          </a:ln>
        </p:spPr>
        <p:txBody>
          <a:bodyPr wrap="square" rtlCol="0">
            <a:spAutoFit/>
          </a:bodyPr>
          <a:lstStyle/>
          <a:p>
            <a:pPr algn="ctr"/>
            <a:r>
              <a:rPr lang="en-US" sz="1200" dirty="0" smtClean="0"/>
              <a:t>4.2</a:t>
            </a:r>
          </a:p>
          <a:p>
            <a:pPr algn="ctr"/>
            <a:r>
              <a:rPr lang="en-US" sz="1200" dirty="0" smtClean="0"/>
              <a:t>Complete a Daily Routine Examination Form</a:t>
            </a:r>
            <a:endParaRPr lang="en-US" sz="1200" dirty="0"/>
          </a:p>
        </p:txBody>
      </p:sp>
      <p:sp>
        <p:nvSpPr>
          <p:cNvPr id="58" name="TextBox 57"/>
          <p:cNvSpPr txBox="1"/>
          <p:nvPr/>
        </p:nvSpPr>
        <p:spPr>
          <a:xfrm>
            <a:off x="7283823" y="5115537"/>
            <a:ext cx="1833284" cy="830997"/>
          </a:xfrm>
          <a:prstGeom prst="rect">
            <a:avLst/>
          </a:prstGeom>
          <a:noFill/>
          <a:ln w="28575">
            <a:solidFill>
              <a:schemeClr val="tx1"/>
            </a:solidFill>
          </a:ln>
        </p:spPr>
        <p:txBody>
          <a:bodyPr wrap="square" rtlCol="0">
            <a:spAutoFit/>
          </a:bodyPr>
          <a:lstStyle/>
          <a:p>
            <a:pPr algn="ctr"/>
            <a:r>
              <a:rPr lang="en-US" sz="1200" dirty="0" smtClean="0"/>
              <a:t>4.3</a:t>
            </a:r>
          </a:p>
          <a:p>
            <a:pPr algn="ctr"/>
            <a:r>
              <a:rPr lang="en-US" sz="1200" dirty="0" smtClean="0"/>
              <a:t>Share Daily Routine Examination with grade level partners </a:t>
            </a:r>
            <a:endParaRPr lang="en-US" sz="1200" dirty="0"/>
          </a:p>
        </p:txBody>
      </p:sp>
      <p:cxnSp>
        <p:nvCxnSpPr>
          <p:cNvPr id="59" name="Straight Arrow Connector 58"/>
          <p:cNvCxnSpPr/>
          <p:nvPr/>
        </p:nvCxnSpPr>
        <p:spPr>
          <a:xfrm flipH="1">
            <a:off x="8135467" y="4122454"/>
            <a:ext cx="4" cy="1792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8135467" y="4936250"/>
            <a:ext cx="4" cy="1792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8191497" y="2426992"/>
            <a:ext cx="4" cy="1792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9592235" y="3287098"/>
            <a:ext cx="1703295" cy="1200329"/>
          </a:xfrm>
          <a:prstGeom prst="rect">
            <a:avLst/>
          </a:prstGeom>
          <a:noFill/>
          <a:ln w="28575">
            <a:solidFill>
              <a:schemeClr val="tx1"/>
            </a:solidFill>
          </a:ln>
        </p:spPr>
        <p:txBody>
          <a:bodyPr wrap="square" rtlCol="0">
            <a:spAutoFit/>
          </a:bodyPr>
          <a:lstStyle/>
          <a:p>
            <a:pPr algn="ctr"/>
            <a:r>
              <a:rPr lang="en-US" sz="1200" dirty="0" smtClean="0"/>
              <a:t>5.2</a:t>
            </a:r>
          </a:p>
          <a:p>
            <a:pPr algn="ctr"/>
            <a:r>
              <a:rPr lang="en-US" sz="1200" dirty="0" smtClean="0"/>
              <a:t>SEL Professional development:</a:t>
            </a:r>
          </a:p>
          <a:p>
            <a:pPr algn="ctr"/>
            <a:r>
              <a:rPr lang="en-US" sz="1200" dirty="0" smtClean="0"/>
              <a:t>Compassion</a:t>
            </a:r>
          </a:p>
          <a:p>
            <a:pPr algn="ctr"/>
            <a:r>
              <a:rPr lang="en-US" sz="1200" dirty="0" smtClean="0"/>
              <a:t>Connection</a:t>
            </a:r>
          </a:p>
          <a:p>
            <a:pPr algn="ctr"/>
            <a:r>
              <a:rPr lang="en-US" sz="1200" dirty="0" smtClean="0"/>
              <a:t>Vulnerability</a:t>
            </a:r>
          </a:p>
        </p:txBody>
      </p:sp>
      <p:sp>
        <p:nvSpPr>
          <p:cNvPr id="64" name="TextBox 63"/>
          <p:cNvSpPr txBox="1"/>
          <p:nvPr/>
        </p:nvSpPr>
        <p:spPr>
          <a:xfrm>
            <a:off x="9592235" y="4668781"/>
            <a:ext cx="1703295" cy="830997"/>
          </a:xfrm>
          <a:prstGeom prst="rect">
            <a:avLst/>
          </a:prstGeom>
          <a:noFill/>
          <a:ln w="28575">
            <a:solidFill>
              <a:schemeClr val="tx1"/>
            </a:solidFill>
          </a:ln>
        </p:spPr>
        <p:txBody>
          <a:bodyPr wrap="square" rtlCol="0">
            <a:spAutoFit/>
          </a:bodyPr>
          <a:lstStyle/>
          <a:p>
            <a:pPr algn="ctr"/>
            <a:r>
              <a:rPr lang="en-US" sz="1200" dirty="0" smtClean="0"/>
              <a:t>5.3</a:t>
            </a:r>
          </a:p>
          <a:p>
            <a:pPr algn="ctr"/>
            <a:r>
              <a:rPr lang="en-US" sz="1200" dirty="0" smtClean="0"/>
              <a:t>Professional development:</a:t>
            </a:r>
          </a:p>
          <a:p>
            <a:pPr algn="ctr"/>
            <a:r>
              <a:rPr lang="en-US" sz="1200" dirty="0" smtClean="0"/>
              <a:t>Pause and React</a:t>
            </a:r>
          </a:p>
        </p:txBody>
      </p:sp>
      <p:sp>
        <p:nvSpPr>
          <p:cNvPr id="65" name="TextBox 64"/>
          <p:cNvSpPr txBox="1"/>
          <p:nvPr/>
        </p:nvSpPr>
        <p:spPr>
          <a:xfrm>
            <a:off x="9560856" y="2644079"/>
            <a:ext cx="1788463" cy="461665"/>
          </a:xfrm>
          <a:prstGeom prst="rect">
            <a:avLst/>
          </a:prstGeom>
          <a:noFill/>
          <a:ln w="28575">
            <a:solidFill>
              <a:schemeClr val="tx1"/>
            </a:solidFill>
          </a:ln>
        </p:spPr>
        <p:txBody>
          <a:bodyPr wrap="square" rtlCol="0">
            <a:spAutoFit/>
          </a:bodyPr>
          <a:lstStyle/>
          <a:p>
            <a:pPr algn="ctr"/>
            <a:r>
              <a:rPr lang="en-US" sz="1200" dirty="0" smtClean="0"/>
              <a:t>5.1</a:t>
            </a:r>
          </a:p>
          <a:p>
            <a:pPr algn="ctr"/>
            <a:r>
              <a:rPr lang="en-US" sz="1200" dirty="0" smtClean="0"/>
              <a:t>Review SEL Standards</a:t>
            </a:r>
          </a:p>
        </p:txBody>
      </p:sp>
      <p:cxnSp>
        <p:nvCxnSpPr>
          <p:cNvPr id="66" name="Straight Arrow Connector 65"/>
          <p:cNvCxnSpPr/>
          <p:nvPr/>
        </p:nvCxnSpPr>
        <p:spPr>
          <a:xfrm flipH="1">
            <a:off x="10425950" y="4475285"/>
            <a:ext cx="4" cy="1792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10434916" y="3113080"/>
            <a:ext cx="4" cy="1792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10428191" y="2444306"/>
            <a:ext cx="4" cy="1792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252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4171" y="3991146"/>
            <a:ext cx="9144000" cy="2387600"/>
          </a:xfrm>
        </p:spPr>
        <p:txBody>
          <a:bodyPr>
            <a:normAutofit fontScale="90000"/>
          </a:bodyPr>
          <a:lstStyle/>
          <a:p>
            <a:r>
              <a:rPr lang="en-US" dirty="0" smtClean="0"/>
              <a:t/>
            </a:r>
            <a:br>
              <a:rPr lang="en-US" dirty="0" smtClean="0"/>
            </a:br>
            <a:r>
              <a:rPr lang="en-US" dirty="0"/>
              <a:t/>
            </a:r>
            <a:br>
              <a:rPr lang="en-US" dirty="0"/>
            </a:br>
            <a:r>
              <a:rPr lang="en-US" b="1" dirty="0" smtClean="0"/>
              <a:t>What does it mean to be </a:t>
            </a:r>
            <a:br>
              <a:rPr lang="en-US" b="1" dirty="0" smtClean="0"/>
            </a:br>
            <a:r>
              <a:rPr lang="en-US" b="1" dirty="0" smtClean="0"/>
              <a:t>One Body in Christ?</a:t>
            </a:r>
            <a:br>
              <a:rPr lang="en-US" b="1" dirty="0" smtClean="0"/>
            </a:br>
            <a:r>
              <a:rPr lang="en-US" dirty="0" smtClean="0"/>
              <a:t/>
            </a:r>
            <a:br>
              <a:rPr lang="en-US" dirty="0" smtClean="0"/>
            </a:br>
            <a:r>
              <a:rPr lang="en-US" dirty="0" smtClean="0"/>
              <a:t>All have gifts and talents that we bring to SBS community.</a:t>
            </a:r>
            <a:r>
              <a:rPr lang="en-US" dirty="0" smtClean="0"/>
              <a:t/>
            </a:r>
            <a:br>
              <a:rPr lang="en-US" dirty="0" smtClean="0"/>
            </a:br>
            <a:r>
              <a:rPr lang="en-US" dirty="0" smtClean="0"/>
              <a:t/>
            </a:r>
            <a:br>
              <a:rPr lang="en-US" dirty="0" smtClean="0"/>
            </a:br>
            <a:r>
              <a:rPr lang="en-US" dirty="0" smtClean="0"/>
              <a:t>Together we </a:t>
            </a:r>
            <a:r>
              <a:rPr lang="en-US" dirty="0" smtClean="0"/>
              <a:t>are doing the work of </a:t>
            </a:r>
            <a:r>
              <a:rPr lang="en-US" dirty="0" smtClean="0"/>
              <a:t>God.</a:t>
            </a:r>
            <a:endParaRPr lang="en-US" dirty="0"/>
          </a:p>
        </p:txBody>
      </p:sp>
    </p:spTree>
    <p:extLst>
      <p:ext uri="{BB962C8B-B14F-4D97-AF65-F5344CB8AC3E}">
        <p14:creationId xmlns:p14="http://schemas.microsoft.com/office/powerpoint/2010/main" val="1291809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541" y="560671"/>
            <a:ext cx="10515600" cy="1325563"/>
          </a:xfrm>
        </p:spPr>
        <p:txBody>
          <a:bodyPr>
            <a:normAutofit fontScale="90000"/>
          </a:bodyPr>
          <a:lstStyle/>
          <a:p>
            <a:pPr algn="ctr"/>
            <a:r>
              <a:rPr lang="en-US" dirty="0" smtClean="0"/>
              <a:t>Our Mission as Catholic Educators</a:t>
            </a:r>
            <a:br>
              <a:rPr lang="en-US" dirty="0" smtClean="0"/>
            </a:br>
            <a:r>
              <a:rPr lang="en-US" sz="3100" dirty="0" smtClean="0"/>
              <a:t>Congregation for Catholic Education (2022) </a:t>
            </a:r>
            <a:r>
              <a:rPr lang="en-US" dirty="0" smtClean="0"/>
              <a:t/>
            </a:r>
            <a:br>
              <a:rPr lang="en-US" dirty="0" smtClean="0"/>
            </a:br>
            <a:endParaRPr lang="en-US" dirty="0"/>
          </a:p>
        </p:txBody>
      </p:sp>
      <p:sp>
        <p:nvSpPr>
          <p:cNvPr id="5" name="Rectangle 4"/>
          <p:cNvSpPr/>
          <p:nvPr/>
        </p:nvSpPr>
        <p:spPr>
          <a:xfrm>
            <a:off x="376517" y="1738087"/>
            <a:ext cx="11237259" cy="4524315"/>
          </a:xfrm>
          <a:prstGeom prst="rect">
            <a:avLst/>
          </a:prstGeom>
        </p:spPr>
        <p:txBody>
          <a:bodyPr wrap="square">
            <a:spAutoFit/>
          </a:bodyPr>
          <a:lstStyle/>
          <a:p>
            <a:r>
              <a:rPr lang="en-US" sz="2400" dirty="0" smtClean="0"/>
              <a:t>“In the Catholic school’s educational project there is no separation between time for learning and time for formation” </a:t>
            </a:r>
          </a:p>
          <a:p>
            <a:endParaRPr lang="en-US" sz="2400" dirty="0"/>
          </a:p>
          <a:p>
            <a:r>
              <a:rPr lang="en-US" sz="2400" dirty="0" smtClean="0"/>
              <a:t> “The life of the Catholic teacher must be marked by the exercise of a personal vocation in the Church…”  </a:t>
            </a:r>
          </a:p>
          <a:p>
            <a:endParaRPr lang="en-US" sz="2400" dirty="0"/>
          </a:p>
          <a:p>
            <a:r>
              <a:rPr lang="en-US" sz="2400" dirty="0" smtClean="0"/>
              <a:t>“Catholic schools…Participate in the evangelizing mission of the Church and represent the privileged environment in which Christian education is carried out.” </a:t>
            </a:r>
          </a:p>
          <a:p>
            <a:endParaRPr lang="en-US" sz="2400" dirty="0"/>
          </a:p>
          <a:p>
            <a:r>
              <a:rPr lang="en-US" sz="2400" dirty="0" smtClean="0"/>
              <a:t>“We must not lost our missionary impetus to confine ourselves on an island, and at the same time we need the courage to bear witness to a Catholic ‘culture’, that is, universal, cultivating a healthy awareness of our own Christian identity.” </a:t>
            </a:r>
            <a:endParaRPr lang="en-US" sz="2400" dirty="0"/>
          </a:p>
        </p:txBody>
      </p:sp>
      <p:sp>
        <p:nvSpPr>
          <p:cNvPr id="3" name="Rectangle 2"/>
          <p:cNvSpPr/>
          <p:nvPr/>
        </p:nvSpPr>
        <p:spPr>
          <a:xfrm>
            <a:off x="914401" y="6386917"/>
            <a:ext cx="11134164" cy="369332"/>
          </a:xfrm>
          <a:prstGeom prst="rect">
            <a:avLst/>
          </a:prstGeom>
        </p:spPr>
        <p:txBody>
          <a:bodyPr wrap="square">
            <a:spAutoFit/>
          </a:bodyPr>
          <a:lstStyle/>
          <a:p>
            <a:r>
              <a:rPr lang="en-US" dirty="0">
                <a:hlinkClick r:id="rId2"/>
              </a:rPr>
              <a:t>Instruction "The Identity of the Catholic School for a Culture of Dialogue (25 January 2022) (vatican.va)</a:t>
            </a:r>
            <a:endParaRPr lang="en-US" dirty="0"/>
          </a:p>
        </p:txBody>
      </p:sp>
    </p:spTree>
    <p:extLst>
      <p:ext uri="{BB962C8B-B14F-4D97-AF65-F5344CB8AC3E}">
        <p14:creationId xmlns:p14="http://schemas.microsoft.com/office/powerpoint/2010/main" val="3967674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903826"/>
            <a:ext cx="10515600" cy="2852737"/>
          </a:xfrm>
        </p:spPr>
        <p:txBody>
          <a:bodyPr>
            <a:normAutofit/>
          </a:bodyPr>
          <a:lstStyle/>
          <a:p>
            <a:r>
              <a:rPr lang="en-US" sz="4000" dirty="0" smtClean="0"/>
              <a:t>Archdiocese of Miami Office of Catholic Schools</a:t>
            </a:r>
            <a:br>
              <a:rPr lang="en-US" sz="4000" dirty="0" smtClean="0"/>
            </a:br>
            <a:r>
              <a:rPr lang="en-US" sz="4000" dirty="0"/>
              <a:t/>
            </a:r>
            <a:br>
              <a:rPr lang="en-US" sz="4000" dirty="0"/>
            </a:br>
            <a:r>
              <a:rPr lang="en-US" sz="4000" dirty="0" smtClean="0"/>
              <a:t/>
            </a:r>
            <a:br>
              <a:rPr lang="en-US" sz="4000" dirty="0" smtClean="0"/>
            </a:br>
            <a:r>
              <a:rPr lang="en-US" dirty="0" smtClean="0"/>
              <a:t>Goals</a:t>
            </a:r>
            <a:endParaRPr lang="en-US" dirty="0"/>
          </a:p>
        </p:txBody>
      </p:sp>
      <p:sp>
        <p:nvSpPr>
          <p:cNvPr id="3" name="Text Placeholder 2"/>
          <p:cNvSpPr>
            <a:spLocks noGrp="1"/>
          </p:cNvSpPr>
          <p:nvPr>
            <p:ph type="body" idx="1"/>
          </p:nvPr>
        </p:nvSpPr>
        <p:spPr>
          <a:xfrm>
            <a:off x="831850" y="3551076"/>
            <a:ext cx="10515600" cy="1500187"/>
          </a:xfrm>
        </p:spPr>
        <p:txBody>
          <a:bodyPr>
            <a:normAutofit/>
          </a:bodyPr>
          <a:lstStyle/>
          <a:p>
            <a:r>
              <a:rPr lang="en-US" sz="4000" dirty="0" smtClean="0"/>
              <a:t>2022-23</a:t>
            </a:r>
            <a:endParaRPr lang="en-US" sz="4000" dirty="0"/>
          </a:p>
        </p:txBody>
      </p:sp>
    </p:spTree>
    <p:extLst>
      <p:ext uri="{BB962C8B-B14F-4D97-AF65-F5344CB8AC3E}">
        <p14:creationId xmlns:p14="http://schemas.microsoft.com/office/powerpoint/2010/main" val="1398422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2354" y="376518"/>
            <a:ext cx="11051579" cy="6118411"/>
          </a:xfrm>
          <a:prstGeom prst="rect">
            <a:avLst/>
          </a:prstGeom>
        </p:spPr>
      </p:pic>
    </p:spTree>
    <p:extLst>
      <p:ext uri="{BB962C8B-B14F-4D97-AF65-F5344CB8AC3E}">
        <p14:creationId xmlns:p14="http://schemas.microsoft.com/office/powerpoint/2010/main" val="4045507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22069</TotalTime>
  <Words>1614</Words>
  <Application>Microsoft Office PowerPoint</Application>
  <PresentationFormat>Widescreen</PresentationFormat>
  <Paragraphs>245</Paragraphs>
  <Slides>50</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Calibri Light</vt:lpstr>
      <vt:lpstr>Symbol</vt:lpstr>
      <vt:lpstr>Times New Roman</vt:lpstr>
      <vt:lpstr>Office Theme</vt:lpstr>
      <vt:lpstr>Tapping into Greatness</vt:lpstr>
      <vt:lpstr>PowerPoint Presentation</vt:lpstr>
      <vt:lpstr>PowerPoint Presentation</vt:lpstr>
      <vt:lpstr>  What does it mean to be  One Body in Christ?  </vt:lpstr>
      <vt:lpstr>PowerPoint Presentation</vt:lpstr>
      <vt:lpstr>  What does it mean to be  One Body in Christ?  All have gifts and talents that we bring to SBS community.  Together we are doing the work of God.</vt:lpstr>
      <vt:lpstr>Our Mission as Catholic Educators Congregation for Catholic Education (2022)  </vt:lpstr>
      <vt:lpstr>Archdiocese of Miami Office of Catholic Schools   Goals</vt:lpstr>
      <vt:lpstr>PowerPoint Presentation</vt:lpstr>
      <vt:lpstr>PowerPoint Presentation</vt:lpstr>
      <vt:lpstr>St. Bonaventure Catholic School    Goals</vt:lpstr>
      <vt:lpstr>PowerPoint Presentation</vt:lpstr>
      <vt:lpstr>PowerPoint Presentation</vt:lpstr>
      <vt:lpstr>PowerPoint Presentation</vt:lpstr>
      <vt:lpstr>PowerPoint Presentation</vt:lpstr>
      <vt:lpstr>Goal for PLC’s:  Examine and increase the rigor and relevance in classroom lessons. Reflection on current content, instructional methods, and routines allow teachers to make informed instructional decisions that directly impact student learning.  </vt:lpstr>
      <vt:lpstr>Building Relationships</vt:lpstr>
      <vt:lpstr>Connection</vt:lpstr>
      <vt:lpstr>Connection</vt:lpstr>
      <vt:lpstr>Compassion</vt:lpstr>
      <vt:lpstr>Vulnerability</vt:lpstr>
      <vt:lpstr>PAUSE &amp; REACT Tool</vt:lpstr>
      <vt:lpstr>PowerPoint Presentation</vt:lpstr>
      <vt:lpstr>PowerPoint Presentation</vt:lpstr>
      <vt:lpstr>PowerPoint Presentation</vt:lpstr>
      <vt:lpstr>PAUSE &amp; REACT comes into play when you notice that a particular student is no longer responding to those efforts or is showing signs that they are struggling socially, emotionally, or academically.   Each child is in need of strong learning relationships, often expressed in different ways, and this tool offers the flexibility to address the needs and nuances of every student.</vt:lpstr>
      <vt:lpstr>Prioritizing Standards</vt:lpstr>
      <vt:lpstr>PowerPoint Presentation</vt:lpstr>
      <vt:lpstr>PowerPoint Presentation</vt:lpstr>
      <vt:lpstr>PowerPoint Presentation</vt:lpstr>
      <vt:lpstr>PowerPoint Presentation</vt:lpstr>
      <vt:lpstr>PowerPoint Presentation</vt:lpstr>
      <vt:lpstr>Criteria for Priority Standards</vt:lpstr>
      <vt:lpstr>Take the next 15 minutes to highlight standards that you consider to be Priority Standards…</vt:lpstr>
      <vt:lpstr>Personalized Learning</vt:lpstr>
      <vt:lpstr>Defining Elements of Personalized Learning</vt:lpstr>
      <vt:lpstr>Defining Elements of Personalized Learning</vt:lpstr>
      <vt:lpstr>Defining Elements of Personalized Learning</vt:lpstr>
      <vt:lpstr>Experiential Learning</vt:lpstr>
      <vt:lpstr>PowerPoint Presentation</vt:lpstr>
      <vt:lpstr>PowerPoint Presentation</vt:lpstr>
      <vt:lpstr>Discuss your curriculum maps with your grade level?  How can they be improved?</vt:lpstr>
      <vt:lpstr>Engaging Routines</vt:lpstr>
      <vt:lpstr>Engagement Routines</vt:lpstr>
      <vt:lpstr>PowerPoint Presentation</vt:lpstr>
      <vt:lpstr>PowerPoint Presentation</vt:lpstr>
      <vt:lpstr>PowerPoint Presentation</vt:lpstr>
      <vt:lpstr>PowerPoint Presentation</vt:lpstr>
      <vt:lpstr>PowerPoint Presentation</vt:lpstr>
      <vt:lpstr>PowerPoint Presentation</vt:lpstr>
    </vt:vector>
  </TitlesOfParts>
  <Company>St Bonaventure Catholic Church &amp;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Kempinski</dc:creator>
  <cp:lastModifiedBy>Lisa Kempinski</cp:lastModifiedBy>
  <cp:revision>53</cp:revision>
  <dcterms:created xsi:type="dcterms:W3CDTF">2022-07-20T23:10:47Z</dcterms:created>
  <dcterms:modified xsi:type="dcterms:W3CDTF">2022-08-10T20:57:19Z</dcterms:modified>
</cp:coreProperties>
</file>