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256" r:id="rId3"/>
    <p:sldId id="857" r:id="rId4"/>
    <p:sldId id="892" r:id="rId5"/>
    <p:sldId id="893" r:id="rId6"/>
    <p:sldId id="894" r:id="rId7"/>
    <p:sldId id="890" r:id="rId8"/>
    <p:sldId id="895" r:id="rId9"/>
    <p:sldId id="896" r:id="rId10"/>
    <p:sldId id="897" r:id="rId11"/>
    <p:sldId id="898" r:id="rId12"/>
    <p:sldId id="891" r:id="rId13"/>
    <p:sldId id="899" r:id="rId14"/>
    <p:sldId id="900" r:id="rId15"/>
    <p:sldId id="901" r:id="rId16"/>
    <p:sldId id="909" r:id="rId17"/>
    <p:sldId id="858" r:id="rId18"/>
    <p:sldId id="907" r:id="rId19"/>
    <p:sldId id="906" r:id="rId20"/>
    <p:sldId id="902" r:id="rId21"/>
    <p:sldId id="905" r:id="rId22"/>
    <p:sldId id="859" r:id="rId23"/>
    <p:sldId id="903" r:id="rId24"/>
    <p:sldId id="871" r:id="rId25"/>
    <p:sldId id="888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A4B09F-F28F-40D0-8F30-148F1B9A8483}">
          <p14:sldIdLst>
            <p14:sldId id="256"/>
            <p14:sldId id="857"/>
            <p14:sldId id="892"/>
            <p14:sldId id="893"/>
            <p14:sldId id="894"/>
            <p14:sldId id="890"/>
            <p14:sldId id="895"/>
            <p14:sldId id="896"/>
            <p14:sldId id="897"/>
            <p14:sldId id="898"/>
            <p14:sldId id="891"/>
            <p14:sldId id="899"/>
            <p14:sldId id="900"/>
            <p14:sldId id="901"/>
            <p14:sldId id="909"/>
            <p14:sldId id="858"/>
            <p14:sldId id="907"/>
            <p14:sldId id="906"/>
            <p14:sldId id="902"/>
            <p14:sldId id="905"/>
            <p14:sldId id="859"/>
            <p14:sldId id="903"/>
            <p14:sldId id="871"/>
            <p14:sldId id="8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Pinto" initials="L" lastIdx="1" clrIdx="0"/>
  <p:cmAuthor id="1" name="EWorley" initials="E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90679" autoAdjust="0"/>
  </p:normalViewPr>
  <p:slideViewPr>
    <p:cSldViewPr snapToGrid="0" snapToObjects="1">
      <p:cViewPr varScale="1">
        <p:scale>
          <a:sx n="88" d="100"/>
          <a:sy n="88" d="100"/>
        </p:scale>
        <p:origin x="11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E9C75-D12C-4AB6-944F-5C53C409B0C6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00E4E-C78B-4360-90FF-C728775D4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15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54580-3543-4CAA-9171-D8726DA922A3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6C2DB-175F-40E9-AE55-D4191EE38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2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C2DB-175F-40E9-AE55-D4191EE38F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69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C2DB-175F-40E9-AE55-D4191EE38F1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79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C2DB-175F-40E9-AE55-D4191EE38F1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2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C2DB-175F-40E9-AE55-D4191EE38F1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41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C2DB-175F-40E9-AE55-D4191EE38F1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45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C2DB-175F-40E9-AE55-D4191EE38F1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C2DB-175F-40E9-AE55-D4191EE38F1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38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C2DB-175F-40E9-AE55-D4191EE38F1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84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C2DB-175F-40E9-AE55-D4191EE38F1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47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C2DB-175F-40E9-AE55-D4191EE38F1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50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C2DB-175F-40E9-AE55-D4191EE38F1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5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C2DB-175F-40E9-AE55-D4191EE38F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11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C2DB-175F-40E9-AE55-D4191EE38F1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57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C2DB-175F-40E9-AE55-D4191EE38F1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21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C2DB-175F-40E9-AE55-D4191EE38F1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28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C2DB-175F-40E9-AE55-D4191EE38F1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61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C2DB-175F-40E9-AE55-D4191EE38F1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3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C2DB-175F-40E9-AE55-D4191EE38F1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2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C2DB-175F-40E9-AE55-D4191EE38F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19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C2DB-175F-40E9-AE55-D4191EE38F1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92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C2DB-175F-40E9-AE55-D4191EE38F1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11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C2DB-175F-40E9-AE55-D4191EE38F1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83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C2DB-175F-40E9-AE55-D4191EE38F1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08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C2DB-175F-40E9-AE55-D4191EE38F1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3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ve8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63000"/>
          </a:blip>
          <a:stretch>
            <a:fillRect/>
          </a:stretch>
        </p:blipFill>
        <p:spPr>
          <a:xfrm>
            <a:off x="0" y="3290242"/>
            <a:ext cx="8458200" cy="3454415"/>
          </a:xfrm>
          <a:prstGeom prst="rect">
            <a:avLst/>
          </a:prstGeom>
        </p:spPr>
      </p:pic>
      <p:pic>
        <p:nvPicPr>
          <p:cNvPr id="11" name="Picture 10" descr="Wave11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9000" contrast="78000"/>
          </a:blip>
          <a:stretch>
            <a:fillRect/>
          </a:stretch>
        </p:blipFill>
        <p:spPr>
          <a:xfrm>
            <a:off x="2104373" y="3730913"/>
            <a:ext cx="7039627" cy="3139615"/>
          </a:xfrm>
          <a:prstGeom prst="rect">
            <a:avLst/>
          </a:prstGeom>
        </p:spPr>
      </p:pic>
      <p:pic>
        <p:nvPicPr>
          <p:cNvPr id="8" name="Picture 7" descr="Wave2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5000" contrast="52000"/>
          </a:blip>
          <a:stretch>
            <a:fillRect/>
          </a:stretch>
        </p:blipFill>
        <p:spPr>
          <a:xfrm>
            <a:off x="-12525" y="2"/>
            <a:ext cx="5373635" cy="643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ave1.png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7000" contrast="42000"/>
          </a:blip>
          <a:stretch>
            <a:fillRect/>
          </a:stretch>
        </p:blipFill>
        <p:spPr>
          <a:xfrm>
            <a:off x="-12525" y="-25052"/>
            <a:ext cx="5373635" cy="563881"/>
          </a:xfrm>
          <a:prstGeom prst="rect">
            <a:avLst/>
          </a:prstGeom>
        </p:spPr>
      </p:pic>
      <p:pic>
        <p:nvPicPr>
          <p:cNvPr id="14" name="Picture 13" descr="Wave8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4000"/>
          </a:blip>
          <a:stretch>
            <a:fillRect/>
          </a:stretch>
        </p:blipFill>
        <p:spPr>
          <a:xfrm>
            <a:off x="0" y="3185175"/>
            <a:ext cx="9144000" cy="3636226"/>
          </a:xfrm>
          <a:prstGeom prst="rect">
            <a:avLst/>
          </a:prstGeom>
        </p:spPr>
      </p:pic>
      <p:pic>
        <p:nvPicPr>
          <p:cNvPr id="9" name="Picture 8" descr="Wave8.png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</a:blip>
          <a:stretch>
            <a:fillRect/>
          </a:stretch>
        </p:blipFill>
        <p:spPr>
          <a:xfrm>
            <a:off x="0" y="3234300"/>
            <a:ext cx="9144000" cy="3636226"/>
          </a:xfrm>
          <a:prstGeom prst="rect">
            <a:avLst/>
          </a:prstGeom>
        </p:spPr>
      </p:pic>
      <p:pic>
        <p:nvPicPr>
          <p:cNvPr id="10" name="Picture 9" descr="Wave10.png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</a:blip>
          <a:stretch>
            <a:fillRect/>
          </a:stretch>
        </p:blipFill>
        <p:spPr>
          <a:xfrm>
            <a:off x="0" y="4480469"/>
            <a:ext cx="9144000" cy="2102938"/>
          </a:xfrm>
          <a:prstGeom prst="rect">
            <a:avLst/>
          </a:prstGeom>
        </p:spPr>
      </p:pic>
      <p:pic>
        <p:nvPicPr>
          <p:cNvPr id="16" name="Picture 15" descr="Wave9.png"/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4000" contrast="66000"/>
          </a:blip>
          <a:stretch>
            <a:fillRect/>
          </a:stretch>
        </p:blipFill>
        <p:spPr>
          <a:xfrm>
            <a:off x="5830817" y="3591839"/>
            <a:ext cx="3313183" cy="1341123"/>
          </a:xfrm>
          <a:prstGeom prst="rect">
            <a:avLst/>
          </a:prstGeom>
        </p:spPr>
      </p:pic>
      <p:pic>
        <p:nvPicPr>
          <p:cNvPr id="17" name="Picture 16" descr="Wave6.png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59000"/>
          </a:blip>
          <a:stretch>
            <a:fillRect/>
          </a:stretch>
        </p:blipFill>
        <p:spPr>
          <a:xfrm>
            <a:off x="-16807" y="4967352"/>
            <a:ext cx="4476074" cy="809685"/>
          </a:xfrm>
          <a:prstGeom prst="rect">
            <a:avLst/>
          </a:prstGeom>
        </p:spPr>
      </p:pic>
      <p:pic>
        <p:nvPicPr>
          <p:cNvPr id="19" name="Picture 18" descr="Wave3.png"/>
          <p:cNvPicPr>
            <a:picLocks noChangeAspect="1"/>
          </p:cNvPicPr>
          <p:nvPr userDrawn="1"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421655">
            <a:off x="-106626" y="3101774"/>
            <a:ext cx="9455699" cy="2325798"/>
          </a:xfrm>
          <a:prstGeom prst="rect">
            <a:avLst/>
          </a:prstGeom>
        </p:spPr>
      </p:pic>
      <p:pic>
        <p:nvPicPr>
          <p:cNvPr id="20" name="Picture 19" descr="Wave11.png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90800" y="3260333"/>
            <a:ext cx="6553200" cy="3611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ve8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23000" contrast="72000"/>
          </a:blip>
          <a:stretch>
            <a:fillRect/>
          </a:stretch>
        </p:blipFill>
        <p:spPr>
          <a:xfrm rot="5400000">
            <a:off x="-2816379" y="2865717"/>
            <a:ext cx="6857999" cy="1126571"/>
          </a:xfrm>
          <a:prstGeom prst="rect">
            <a:avLst/>
          </a:prstGeom>
        </p:spPr>
      </p:pic>
      <p:pic>
        <p:nvPicPr>
          <p:cNvPr id="9" name="Picture 8" descr="Wave8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53000"/>
          </a:blip>
          <a:stretch>
            <a:fillRect/>
          </a:stretch>
        </p:blipFill>
        <p:spPr>
          <a:xfrm rot="5400000">
            <a:off x="-2891150" y="2830214"/>
            <a:ext cx="6858000" cy="1200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defRPr sz="3600" b="1" cap="all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9" y="1417640"/>
            <a:ext cx="7485840" cy="4708525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ave8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</a:blip>
          <a:stretch>
            <a:fillRect/>
          </a:stretch>
        </p:blipFill>
        <p:spPr>
          <a:xfrm rot="5400000">
            <a:off x="-2953781" y="2828522"/>
            <a:ext cx="6858000" cy="1200958"/>
          </a:xfrm>
          <a:prstGeom prst="rect">
            <a:avLst/>
          </a:prstGeom>
        </p:spPr>
      </p:pic>
      <p:pic>
        <p:nvPicPr>
          <p:cNvPr id="11" name="Picture 10" descr="Wave10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</a:blip>
          <a:stretch>
            <a:fillRect/>
          </a:stretch>
        </p:blipFill>
        <p:spPr>
          <a:xfrm rot="5400000">
            <a:off x="-3062615" y="2956143"/>
            <a:ext cx="6858001" cy="945719"/>
          </a:xfrm>
          <a:prstGeom prst="rect">
            <a:avLst/>
          </a:prstGeom>
        </p:spPr>
      </p:pic>
      <p:pic>
        <p:nvPicPr>
          <p:cNvPr id="14" name="Picture 13" descr="Wave11.png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6000" contrast="66000"/>
          </a:blip>
          <a:stretch>
            <a:fillRect/>
          </a:stretch>
        </p:blipFill>
        <p:spPr>
          <a:xfrm>
            <a:off x="-106474" y="5436296"/>
            <a:ext cx="9250475" cy="1435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AB21-1395-4141-91B7-B6012F24BF17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hernandez@theadom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mailto:service@paylocity.com" TargetMode="External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salas@paylocity.com" TargetMode="External"/><Relationship Id="rId5" Type="http://schemas.openxmlformats.org/officeDocument/2006/relationships/hyperlink" Target="mailto:PMello@paylocity.com" TargetMode="External"/><Relationship Id="rId4" Type="http://schemas.openxmlformats.org/officeDocument/2006/relationships/hyperlink" Target="mailto:payrollsupport@paylocity.co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41698"/>
            <a:ext cx="8991599" cy="1568239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ill Sans MT" pitchFamily="34" charset="0"/>
              </a:rPr>
              <a:t>Bookkeeper, HR, Finance Workshop</a:t>
            </a:r>
            <a:r>
              <a:rPr lang="en-US" sz="4000" b="1" cap="all" dirty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ill Sans MT" pitchFamily="34" charset="0"/>
              </a:rPr>
              <a:t/>
            </a:r>
            <a:br>
              <a:rPr lang="en-US" sz="4000" b="1" cap="all" dirty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ill Sans MT" pitchFamily="34" charset="0"/>
              </a:rPr>
            </a:b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ill Sans MT" pitchFamily="34" charset="0"/>
              </a:rPr>
              <a:t>for parishes, Schools and other entities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ill Sans MT" pitchFamily="34" charset="0"/>
            </a:endParaRPr>
          </a:p>
        </p:txBody>
      </p:sp>
      <p:pic>
        <p:nvPicPr>
          <p:cNvPr id="6" name="Picture 5" descr="ADOM coat of arms no 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873" y="3683644"/>
            <a:ext cx="2000348" cy="296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346961" y="3258001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r>
              <a:rPr lang="en-US" sz="2000" i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Meryann Hernandez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305-762-1295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Corbel" panose="020B0503020204020204" pitchFamily="34" charset="0"/>
                <a:hlinkClick r:id="rId4"/>
              </a:rPr>
              <a:t>mhernandez@theadom.org</a:t>
            </a:r>
            <a:endParaRPr lang="en-US" sz="2000" i="1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r>
              <a:rPr lang="en-US" sz="2000" i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St</a:t>
            </a:r>
            <a:r>
              <a:rPr lang="en-US" sz="2000" i="1" dirty="0">
                <a:solidFill>
                  <a:srgbClr val="000000"/>
                </a:solidFill>
                <a:latin typeface="Corbel" panose="020B0503020204020204" pitchFamily="34" charset="0"/>
              </a:rPr>
              <a:t>. Martha Catholic Church</a:t>
            </a:r>
          </a:p>
          <a:p>
            <a:r>
              <a:rPr lang="en-US" sz="2000" i="1" dirty="0">
                <a:solidFill>
                  <a:srgbClr val="000000"/>
                </a:solidFill>
                <a:latin typeface="Corbel" panose="020B0503020204020204" pitchFamily="34" charset="0"/>
              </a:rPr>
              <a:t>Archdiocese of Miami</a:t>
            </a:r>
            <a:endParaRPr lang="en-US" sz="2000" i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739" y="73933"/>
            <a:ext cx="6810433" cy="970086"/>
          </a:xfrm>
        </p:spPr>
        <p:txBody>
          <a:bodyPr>
            <a:normAutofit/>
          </a:bodyPr>
          <a:lstStyle/>
          <a:p>
            <a:r>
              <a:rPr lang="en-US" sz="2800" dirty="0"/>
              <a:t>PAYROLL Do’s &amp; DON’T’S</a:t>
            </a:r>
          </a:p>
        </p:txBody>
      </p:sp>
      <p:pic>
        <p:nvPicPr>
          <p:cNvPr id="6" name="Picture 5" descr="http://media.merchantcircle.com/216838/Paylocity%20LOGO%20slide_ful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87" y="2"/>
            <a:ext cx="188531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DOM coat of arms no backgroun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48719" y="73933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-1663452" y="4851942"/>
            <a:ext cx="3591585" cy="187671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19580" y="4731205"/>
            <a:ext cx="72100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orbel" panose="020B0503020204020204" pitchFamily="34" charset="0"/>
              </a:rPr>
              <a:t>Once you are done with the data transfer, you can run reports such as     Summary Payroll report, Web Pay Payroll Export and Summary of Pay Type Hours. </a:t>
            </a:r>
          </a:p>
        </p:txBody>
      </p:sp>
      <p:pic>
        <p:nvPicPr>
          <p:cNvPr id="10242" name="Picture 2" descr="C:\Users\MHERNA~1\AppData\Local\Temp\SNAGHTML2a390af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9" y="1167355"/>
            <a:ext cx="6865711" cy="33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074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580" y="130481"/>
            <a:ext cx="6810433" cy="970086"/>
          </a:xfrm>
        </p:spPr>
        <p:txBody>
          <a:bodyPr>
            <a:normAutofit/>
          </a:bodyPr>
          <a:lstStyle/>
          <a:p>
            <a:r>
              <a:rPr lang="en-US" sz="2800" dirty="0"/>
              <a:t>PAYROLL Do’s &amp; DON’T’S</a:t>
            </a:r>
          </a:p>
        </p:txBody>
      </p:sp>
      <p:pic>
        <p:nvPicPr>
          <p:cNvPr id="6" name="Picture 5" descr="http://media.merchantcircle.com/216838/Paylocity%20LOGO%20slide_ful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87" y="2"/>
            <a:ext cx="188531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DOM coat of arms no backgroun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48719" y="73933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580" y="1112158"/>
            <a:ext cx="7916603" cy="956128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sz="28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orbel" panose="020B0503020204020204" pitchFamily="34" charset="0"/>
              </a:rPr>
              <a:t>Almost there…..</a:t>
            </a:r>
          </a:p>
          <a:p>
            <a:pPr marL="0" indent="0">
              <a:buNone/>
            </a:pPr>
            <a:endParaRPr lang="en-US" sz="2800" dirty="0">
              <a:latin typeface="Corbel" panose="020B0503020204020204" pitchFamily="34" charset="0"/>
            </a:endParaRPr>
          </a:p>
          <a:p>
            <a:r>
              <a:rPr lang="en-US" sz="2800" dirty="0">
                <a:latin typeface="Corbel" panose="020B0503020204020204" pitchFamily="34" charset="0"/>
              </a:rPr>
              <a:t>Applications / Web Pay / Payroll/ Pay Entry/ Select Batch Type </a:t>
            </a:r>
            <a:r>
              <a:rPr lang="en-US" sz="2800" dirty="0" err="1">
                <a:latin typeface="Corbel" panose="020B0503020204020204" pitchFamily="34" charset="0"/>
              </a:rPr>
              <a:t>TimeImprt</a:t>
            </a:r>
            <a:r>
              <a:rPr lang="en-US" sz="2800" dirty="0">
                <a:latin typeface="Corbel" panose="020B0503020204020204" pitchFamily="34" charset="0"/>
              </a:rPr>
              <a:t>/Add Batch</a:t>
            </a:r>
          </a:p>
          <a:p>
            <a:pPr marL="0" indent="0">
              <a:buNone/>
            </a:pPr>
            <a:endParaRPr lang="en-US" sz="2800" dirty="0">
              <a:latin typeface="Corbel" panose="020B05030202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581" y="2068287"/>
            <a:ext cx="7474461" cy="22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35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580" y="130481"/>
            <a:ext cx="6810433" cy="970086"/>
          </a:xfrm>
        </p:spPr>
        <p:txBody>
          <a:bodyPr>
            <a:normAutofit/>
          </a:bodyPr>
          <a:lstStyle/>
          <a:p>
            <a:r>
              <a:rPr lang="en-US" sz="2800" dirty="0"/>
              <a:t>PAYROLL Do’s &amp; DON’T’S</a:t>
            </a:r>
          </a:p>
        </p:txBody>
      </p:sp>
      <p:pic>
        <p:nvPicPr>
          <p:cNvPr id="6" name="Picture 5" descr="http://media.merchantcircle.com/216838/Paylocity%20LOGO%20slide_ful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87" y="2"/>
            <a:ext cx="188531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DOM coat of arms no backgroun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48719" y="73933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580" y="1112158"/>
            <a:ext cx="7916603" cy="9561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7200" dirty="0">
              <a:latin typeface="Corbel" panose="020B0503020204020204" pitchFamily="34" charset="0"/>
            </a:endParaRPr>
          </a:p>
          <a:p>
            <a:r>
              <a:rPr lang="en-US" sz="7200" dirty="0">
                <a:latin typeface="Corbel" panose="020B0503020204020204" pitchFamily="34" charset="0"/>
              </a:rPr>
              <a:t>Create New or Merge into Existing batch</a:t>
            </a:r>
          </a:p>
          <a:p>
            <a:r>
              <a:rPr lang="en-US" sz="7200" dirty="0">
                <a:latin typeface="Corbel" panose="020B0503020204020204" pitchFamily="34" charset="0"/>
              </a:rPr>
              <a:t>Import </a:t>
            </a:r>
            <a:r>
              <a:rPr lang="en-US" sz="7200" dirty="0" err="1">
                <a:latin typeface="Corbel" panose="020B0503020204020204" pitchFamily="34" charset="0"/>
              </a:rPr>
              <a:t>WebTime</a:t>
            </a:r>
            <a:r>
              <a:rPr lang="en-US" sz="7200" dirty="0">
                <a:latin typeface="Corbel" panose="020B0503020204020204" pitchFamily="34" charset="0"/>
              </a:rPr>
              <a:t> file</a:t>
            </a:r>
          </a:p>
          <a:p>
            <a:pPr marL="0" indent="0">
              <a:buNone/>
            </a:pPr>
            <a:endParaRPr lang="en-US" sz="2800" dirty="0">
              <a:latin typeface="Corbel" panose="020B0503020204020204" pitchFamily="34" charset="0"/>
            </a:endParaRPr>
          </a:p>
        </p:txBody>
      </p:sp>
      <p:pic>
        <p:nvPicPr>
          <p:cNvPr id="9" name="Picture 6" descr="C:\Users\MHERNA~1\AppData\Local\Temp\SNAGHTML1b3467d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5" y="2339976"/>
            <a:ext cx="8037336" cy="388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471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580" y="130481"/>
            <a:ext cx="6810433" cy="970086"/>
          </a:xfrm>
        </p:spPr>
        <p:txBody>
          <a:bodyPr>
            <a:normAutofit/>
          </a:bodyPr>
          <a:lstStyle/>
          <a:p>
            <a:r>
              <a:rPr lang="en-US" sz="2800" dirty="0"/>
              <a:t>PAYROLL Do’s &amp; DON’T’S</a:t>
            </a:r>
          </a:p>
        </p:txBody>
      </p:sp>
      <p:pic>
        <p:nvPicPr>
          <p:cNvPr id="6" name="Picture 5" descr="http://media.merchantcircle.com/216838/Paylocity%20LOGO%20slide_ful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87" y="2"/>
            <a:ext cx="188531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DOM coat of arms no backgroun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48719" y="73933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580" y="1112159"/>
            <a:ext cx="7916603" cy="48532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600" dirty="0" err="1">
                <a:latin typeface="Corbel" panose="020B0503020204020204" pitchFamily="34" charset="0"/>
              </a:rPr>
              <a:t>QuickPay</a:t>
            </a:r>
            <a:r>
              <a:rPr lang="en-US" sz="8600" dirty="0">
                <a:latin typeface="Corbel" panose="020B0503020204020204" pitchFamily="34" charset="0"/>
              </a:rPr>
              <a:t> File is ready!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8600" dirty="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8600" dirty="0">
                <a:latin typeface="Corbel" panose="020B0503020204020204" pitchFamily="34" charset="0"/>
              </a:rPr>
              <a:t>Make all necessary changes such as stipends, reimbursements, bonus, etc..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8600" dirty="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8600" dirty="0">
                <a:latin typeface="Corbel" panose="020B0503020204020204" pitchFamily="34" charset="0"/>
              </a:rPr>
              <a:t>Click on batch totals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8600" dirty="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8600" dirty="0">
                <a:latin typeface="Corbel" panose="020B0503020204020204" pitchFamily="34" charset="0"/>
              </a:rPr>
              <a:t>You can use the control screen to verify hours, see details of each line items and  make changes!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8600" dirty="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8600" dirty="0">
                <a:latin typeface="Corbel" panose="020B0503020204020204" pitchFamily="34" charset="0"/>
              </a:rPr>
              <a:t>The best tool to verify that all pay information is accurate prior to submitting payroll is the Preprocess Register.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200" dirty="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8600" dirty="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42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4200" dirty="0">
                <a:latin typeface="Corbel" panose="020B0503020204020204" pitchFamily="34" charset="0"/>
              </a:rPr>
              <a:t> </a:t>
            </a:r>
          </a:p>
          <a:p>
            <a:pPr marL="0" indent="0">
              <a:buNone/>
            </a:pPr>
            <a:endParaRPr lang="en-US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84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580" y="130481"/>
            <a:ext cx="6810433" cy="970086"/>
          </a:xfrm>
        </p:spPr>
        <p:txBody>
          <a:bodyPr>
            <a:normAutofit/>
          </a:bodyPr>
          <a:lstStyle/>
          <a:p>
            <a:r>
              <a:rPr lang="en-US" sz="2800" dirty="0"/>
              <a:t>PAYROLL Do’s &amp; DON’T’S</a:t>
            </a:r>
          </a:p>
        </p:txBody>
      </p:sp>
      <p:pic>
        <p:nvPicPr>
          <p:cNvPr id="6" name="Picture 5" descr="http://media.merchantcircle.com/216838/Paylocity%20LOGO%20slide_ful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87" y="2"/>
            <a:ext cx="188531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DOM coat of arms no backgroun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48719" y="73933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580" y="1112160"/>
            <a:ext cx="7916603" cy="1260927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8600" dirty="0">
                <a:latin typeface="Corbel" panose="020B0503020204020204" pitchFamily="34" charset="0"/>
              </a:rPr>
              <a:t>Once you have verified all information, you are ready to approve batch and submit payroll!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200" dirty="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8600" dirty="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42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4200" dirty="0">
                <a:latin typeface="Corbel" panose="020B0503020204020204" pitchFamily="34" charset="0"/>
              </a:rPr>
              <a:t> </a:t>
            </a:r>
          </a:p>
          <a:p>
            <a:pPr marL="0" indent="0">
              <a:buNone/>
            </a:pPr>
            <a:endParaRPr lang="en-US" sz="2800" dirty="0">
              <a:latin typeface="Corbel" panose="020B0503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443" y="1835362"/>
            <a:ext cx="5939505" cy="37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98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580" y="130481"/>
            <a:ext cx="6810433" cy="970086"/>
          </a:xfrm>
        </p:spPr>
        <p:txBody>
          <a:bodyPr>
            <a:normAutofit/>
          </a:bodyPr>
          <a:lstStyle/>
          <a:p>
            <a:r>
              <a:rPr lang="en-US" sz="2800" dirty="0"/>
              <a:t>PAYROLL Do’s &amp; DON’T’S</a:t>
            </a:r>
          </a:p>
        </p:txBody>
      </p:sp>
      <p:pic>
        <p:nvPicPr>
          <p:cNvPr id="6" name="Picture 5" descr="http://media.merchantcircle.com/216838/Paylocity%20LOGO%20slide_ful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87" y="2"/>
            <a:ext cx="188531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DOM coat of arms no backgroun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48719" y="73933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580" y="1112160"/>
            <a:ext cx="7916603" cy="1260927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8600" dirty="0" smtClean="0">
                <a:latin typeface="Corbel" panose="020B0503020204020204" pitchFamily="34" charset="0"/>
              </a:rPr>
              <a:t>Once your payroll has been summited, please review your Payroll process reports.  You may find them under Reports &amp; Analytics/Payroll Process.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200" dirty="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8600" dirty="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42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4200" dirty="0">
                <a:latin typeface="Corbel" panose="020B0503020204020204" pitchFamily="34" charset="0"/>
              </a:rPr>
              <a:t> </a:t>
            </a:r>
          </a:p>
          <a:p>
            <a:pPr marL="0" indent="0">
              <a:buNone/>
            </a:pPr>
            <a:endParaRPr lang="en-US" sz="2800" dirty="0">
              <a:latin typeface="Corbel" panose="020B05030202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339" y="2088252"/>
            <a:ext cx="7093083" cy="1658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339" y="3993175"/>
            <a:ext cx="7092176" cy="225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11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Paylocity</a:t>
            </a:r>
            <a:r>
              <a:rPr lang="en-US" dirty="0"/>
              <a:t> </a:t>
            </a:r>
            <a:r>
              <a:rPr lang="en-US" dirty="0" smtClean="0"/>
              <a:t>updates</a:t>
            </a:r>
            <a:endParaRPr lang="en-US" dirty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media.merchantcircle.com/216838/Paylocity%20LOGO%20slide_ful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45" y="379415"/>
            <a:ext cx="188531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095445" y="1417638"/>
            <a:ext cx="719947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/>
              <a:t>Year End Dashboard </a:t>
            </a:r>
            <a:r>
              <a:rPr lang="en-US" dirty="0"/>
              <a:t>includes information and helpful tips on W-2s and 1095-C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dirty="0"/>
              <a:t>Compare 2016 W-2 preview information with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Select various employees: priest, part-time, yourself, full-time with all kinds of deductions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Are employees terminated before the conversion to </a:t>
            </a:r>
            <a:r>
              <a:rPr lang="en-US" dirty="0" err="1"/>
              <a:t>Paylocity</a:t>
            </a:r>
            <a:r>
              <a:rPr lang="en-US" dirty="0"/>
              <a:t> included in the preview?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Verify Company’s FEIN, Name, Address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Verify Employee’s SSN, Name, Address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Box 1: Gross wages minus deductions (403b, medical)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Box 12: 403b code 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Confirm that all voids &amp; manual checks have been processed and the box 1 totals coincide with this.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Retirement Plan box checked: Employees eligible to contribute or are contributing to retirement plans (Employees/Employee info/Payroll Setup/Taxes)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66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Paylocity</a:t>
            </a:r>
            <a:r>
              <a:rPr lang="en-US" dirty="0"/>
              <a:t> </a:t>
            </a:r>
            <a:r>
              <a:rPr lang="en-US" dirty="0" smtClean="0"/>
              <a:t>updates</a:t>
            </a:r>
            <a:endParaRPr lang="en-US" dirty="0"/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media.merchantcircle.com/216838/Paylocity%20LOGO%20slide_ful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45" y="379415"/>
            <a:ext cx="188531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095445" y="1730831"/>
            <a:ext cx="719947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Advantages: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Eliminate last minute payroll changes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Prevent errors from reaching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Reduce the need of reprints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Ensure accuracy prior to final production of forms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0609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445" y="274638"/>
            <a:ext cx="7485841" cy="1143000"/>
          </a:xfrm>
        </p:spPr>
        <p:txBody>
          <a:bodyPr>
            <a:normAutofit/>
          </a:bodyPr>
          <a:lstStyle/>
          <a:p>
            <a:r>
              <a:rPr lang="en-US" sz="2800" dirty="0"/>
              <a:t>OTHER </a:t>
            </a:r>
            <a:r>
              <a:rPr lang="en-US" sz="2800" dirty="0" err="1"/>
              <a:t>Paylocity</a:t>
            </a:r>
            <a:r>
              <a:rPr lang="en-US" sz="2800" dirty="0"/>
              <a:t> updates</a:t>
            </a:r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media.merchantcircle.com/216838/Paylocity%20LOGO%20slide_ful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45" y="379415"/>
            <a:ext cx="188531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095445" y="1730831"/>
            <a:ext cx="71994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/>
              <a:t>Mobile 2.0 – </a:t>
            </a:r>
            <a:r>
              <a:rPr lang="en-US" sz="3200" dirty="0"/>
              <a:t>New update this November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/>
              <a:t>Multi-Factor Authentication – </a:t>
            </a:r>
            <a:r>
              <a:rPr lang="en-US" sz="3200" dirty="0"/>
              <a:t>Added security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/>
              <a:t>Workflow Events – </a:t>
            </a:r>
            <a:r>
              <a:rPr lang="en-US" sz="3200" dirty="0"/>
              <a:t>Company Admin and Supervisors can use the new message/memo feature to send messages to employees</a:t>
            </a:r>
          </a:p>
        </p:txBody>
      </p:sp>
    </p:spTree>
    <p:extLst>
      <p:ext uri="{BB962C8B-B14F-4D97-AF65-F5344CB8AC3E}">
        <p14:creationId xmlns:p14="http://schemas.microsoft.com/office/powerpoint/2010/main" val="4152263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445" y="274638"/>
            <a:ext cx="7485841" cy="1143000"/>
          </a:xfrm>
        </p:spPr>
        <p:txBody>
          <a:bodyPr>
            <a:normAutofit/>
          </a:bodyPr>
          <a:lstStyle/>
          <a:p>
            <a:r>
              <a:rPr lang="en-US" sz="2800" dirty="0"/>
              <a:t>OTHER </a:t>
            </a:r>
            <a:r>
              <a:rPr lang="en-US" sz="2800" dirty="0" err="1"/>
              <a:t>Paylocity</a:t>
            </a:r>
            <a:r>
              <a:rPr lang="en-US" sz="2800" dirty="0"/>
              <a:t> updates</a:t>
            </a:r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media.merchantcircle.com/216838/Paylocity%20LOGO%20slide_ful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45" y="379415"/>
            <a:ext cx="188531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095445" y="1730831"/>
            <a:ext cx="71994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Alert </a:t>
            </a:r>
            <a:r>
              <a:rPr lang="en-US" sz="3200" dirty="0" err="1">
                <a:solidFill>
                  <a:srgbClr val="FF0000"/>
                </a:solidFill>
              </a:rPr>
              <a:t>Alert</a:t>
            </a:r>
            <a:r>
              <a:rPr lang="en-US" sz="3200" dirty="0">
                <a:solidFill>
                  <a:srgbClr val="FF0000"/>
                </a:solidFill>
              </a:rPr>
              <a:t>! </a:t>
            </a:r>
            <a:r>
              <a:rPr lang="en-US" sz="3200" dirty="0"/>
              <a:t>We have new Deduction codes: </a:t>
            </a:r>
          </a:p>
          <a:p>
            <a:endParaRPr lang="en-US" sz="3200" dirty="0"/>
          </a:p>
          <a:p>
            <a:r>
              <a:rPr lang="en-US" sz="3200" dirty="0"/>
              <a:t>R403B – 403B Roth</a:t>
            </a:r>
          </a:p>
          <a:p>
            <a:r>
              <a:rPr lang="en-US" sz="3200" dirty="0"/>
              <a:t>R4BNM – 403B Roth No Match</a:t>
            </a:r>
          </a:p>
          <a:p>
            <a:r>
              <a:rPr lang="en-US" sz="3200" dirty="0"/>
              <a:t>L403B – 403B Loan Repayment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069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960" y="274639"/>
            <a:ext cx="5380885" cy="1751589"/>
          </a:xfrm>
        </p:spPr>
        <p:txBody>
          <a:bodyPr>
            <a:normAutofit/>
          </a:bodyPr>
          <a:lstStyle/>
          <a:p>
            <a:r>
              <a:rPr lang="en-US" sz="2800" dirty="0"/>
              <a:t>PAYROLL Do’s &amp; DON’T’S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82496"/>
            <a:ext cx="7772400" cy="44897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600" b="1">
                <a:solidFill>
                  <a:srgbClr val="FF0000"/>
                </a:solidFill>
                <a:latin typeface="Corbel" panose="020B0503020204020204" pitchFamily="34" charset="0"/>
              </a:rPr>
              <a:t>PROCESS PAYROLL….ON TIME!  </a:t>
            </a:r>
            <a:r>
              <a:rPr lang="en-US" sz="1600">
                <a:latin typeface="Corbel" panose="020B0503020204020204" pitchFamily="34" charset="0"/>
              </a:rPr>
              <a:t>Absolute deadline is Wednesday by 4:00 pm. </a:t>
            </a:r>
          </a:p>
          <a:p>
            <a:pPr marL="0" indent="0">
              <a:buNone/>
            </a:pPr>
            <a:r>
              <a:rPr lang="en-US" sz="1600">
                <a:latin typeface="Corbel" panose="020B0503020204020204" pitchFamily="34" charset="0"/>
              </a:rPr>
              <a:t>      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>
                <a:latin typeface="Corbel" panose="020B0503020204020204" pitchFamily="34" charset="0"/>
              </a:rPr>
              <a:t>Make all your changes  to employees’ profile prior to processing Payroll. This includes the approval of any changes made by the employees.  (Tools Menu/Pending Changes)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60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600">
                <a:latin typeface="Corbel" panose="020B0503020204020204" pitchFamily="34" charset="0"/>
              </a:rPr>
              <a:t>Make sure all medical deductions are on Block Week 5 frequency and 403B are on “ All” frequency </a:t>
            </a:r>
          </a:p>
          <a:p>
            <a:pPr marL="0" indent="0">
              <a:buNone/>
            </a:pPr>
            <a:endParaRPr lang="en-US" sz="1600">
              <a:latin typeface="Corbel" panose="020B0503020204020204" pitchFamily="34" charset="0"/>
            </a:endParaRPr>
          </a:p>
          <a:p>
            <a:pPr>
              <a:buFontTx/>
              <a:buChar char="-"/>
            </a:pPr>
            <a:endParaRPr lang="en-US" sz="160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60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60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600">
                <a:latin typeface="Corbel" panose="020B0503020204020204" pitchFamily="34" charset="0"/>
              </a:rPr>
              <a:t>Time off policies and types should be set up for all benefit eligible employees.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>
                <a:latin typeface="Corbel" panose="020B0503020204020204" pitchFamily="34" charset="0"/>
              </a:rPr>
              <a:t>Teacher’s personal days’ record is to be kept by the bookkeeper.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>
                <a:latin typeface="Corbel" panose="020B0503020204020204" pitchFamily="34" charset="0"/>
              </a:rPr>
              <a:t>Make sure you have documentation to support any RATE changes you enter into personnel profile.</a:t>
            </a:r>
          </a:p>
          <a:p>
            <a:pPr marL="0" indent="0">
              <a:buNone/>
            </a:pPr>
            <a:endParaRPr lang="en-US" sz="2600">
              <a:latin typeface="Corbel" panose="020B0503020204020204" pitchFamily="34" charset="0"/>
            </a:endParaRPr>
          </a:p>
          <a:p>
            <a:pPr>
              <a:buFontTx/>
              <a:buChar char="-"/>
            </a:pPr>
            <a:endParaRPr lang="en-US" sz="260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260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260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2600">
              <a:latin typeface="Corbel" panose="020B0503020204020204" pitchFamily="34" charset="0"/>
            </a:endParaRPr>
          </a:p>
          <a:p>
            <a:pPr>
              <a:buFontTx/>
              <a:buChar char="-"/>
            </a:pPr>
            <a:endParaRPr lang="en-US" sz="2600" dirty="0">
              <a:latin typeface="Corbel" panose="020B0503020204020204" pitchFamily="34" charset="0"/>
            </a:endParaRPr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48719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media.merchantcircle.com/216838/Paylocity%20LOGO%20slide_ful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45" y="379415"/>
            <a:ext cx="188531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MHERNA~1\AppData\Local\Temp\SNAGHTML1ace80a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60" y="3434085"/>
            <a:ext cx="6051897" cy="110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87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445" y="470581"/>
            <a:ext cx="7485841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Important Dates :</a:t>
            </a:r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media.merchantcircle.com/216838/Paylocity%20LOGO%20slide_ful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45" y="379415"/>
            <a:ext cx="188531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095445" y="1417638"/>
            <a:ext cx="719947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Nov 11 Payroll: </a:t>
            </a:r>
            <a:r>
              <a:rPr lang="en-US" dirty="0"/>
              <a:t>Change Check date to Nov 10</a:t>
            </a:r>
            <a:r>
              <a:rPr lang="en-US" baseline="30000" dirty="0"/>
              <a:t>th</a:t>
            </a:r>
            <a:r>
              <a:rPr lang="en-US" dirty="0"/>
              <a:t>. If not, employees will get paid on following business day (Monday, Nov 14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r>
              <a:rPr lang="en-US" b="1" dirty="0">
                <a:solidFill>
                  <a:srgbClr val="FF0000"/>
                </a:solidFill>
              </a:rPr>
              <a:t>Nov 14: </a:t>
            </a:r>
            <a:r>
              <a:rPr lang="en-US" dirty="0"/>
              <a:t>Corrections from 10/18-11/10</a:t>
            </a:r>
          </a:p>
          <a:p>
            <a:r>
              <a:rPr lang="en-US" b="1" dirty="0">
                <a:solidFill>
                  <a:srgbClr val="FF0000"/>
                </a:solidFill>
              </a:rPr>
              <a:t>Dec 5: </a:t>
            </a:r>
            <a:r>
              <a:rPr lang="en-US" dirty="0"/>
              <a:t>Corrections from 11/11 – 12/01</a:t>
            </a:r>
          </a:p>
          <a:p>
            <a:r>
              <a:rPr lang="en-US" b="1" dirty="0">
                <a:solidFill>
                  <a:srgbClr val="FF0000"/>
                </a:solidFill>
              </a:rPr>
              <a:t>Dec 12: </a:t>
            </a:r>
            <a:r>
              <a:rPr lang="en-US" dirty="0"/>
              <a:t>Corrections from 12/02 – 12/08</a:t>
            </a:r>
          </a:p>
          <a:p>
            <a:r>
              <a:rPr lang="en-US" b="1" dirty="0">
                <a:solidFill>
                  <a:srgbClr val="FF0000"/>
                </a:solidFill>
              </a:rPr>
              <a:t>Dec 19: </a:t>
            </a:r>
            <a:r>
              <a:rPr lang="en-US" dirty="0"/>
              <a:t>Corrections from 12/09-12/15</a:t>
            </a:r>
          </a:p>
          <a:p>
            <a:r>
              <a:rPr lang="en-US" b="1" dirty="0">
                <a:solidFill>
                  <a:srgbClr val="FF0000"/>
                </a:solidFill>
              </a:rPr>
              <a:t>Dec 26: </a:t>
            </a:r>
            <a:r>
              <a:rPr lang="en-US" dirty="0"/>
              <a:t>Corrections from 12/16 -12/22</a:t>
            </a:r>
          </a:p>
          <a:p>
            <a:r>
              <a:rPr lang="en-US" dirty="0"/>
              <a:t>Final </a:t>
            </a:r>
            <a:r>
              <a:rPr lang="en-US" dirty="0" smtClean="0"/>
              <a:t>2016 </a:t>
            </a:r>
            <a:r>
              <a:rPr lang="en-US" dirty="0"/>
              <a:t>W-2 Previews available </a:t>
            </a:r>
            <a:r>
              <a:rPr lang="en-US" b="1" dirty="0">
                <a:solidFill>
                  <a:srgbClr val="FF0000"/>
                </a:solidFill>
              </a:rPr>
              <a:t>Dec 26</a:t>
            </a:r>
          </a:p>
          <a:p>
            <a:r>
              <a:rPr lang="en-US" dirty="0"/>
              <a:t>Process last 2016 payroll by 4:00 pm, </a:t>
            </a:r>
            <a:r>
              <a:rPr lang="en-US" b="1" dirty="0">
                <a:solidFill>
                  <a:srgbClr val="FF0000"/>
                </a:solidFill>
              </a:rPr>
              <a:t>Dec </a:t>
            </a:r>
            <a:r>
              <a:rPr lang="en-US" b="1" dirty="0" smtClean="0">
                <a:solidFill>
                  <a:srgbClr val="FF0000"/>
                </a:solidFill>
              </a:rPr>
              <a:t>21 </a:t>
            </a:r>
            <a:r>
              <a:rPr lang="en-US" sz="1100" b="1" dirty="0" smtClean="0"/>
              <a:t>(Dec 23</a:t>
            </a:r>
            <a:r>
              <a:rPr lang="en-US" sz="1100" b="1" baseline="30000" dirty="0" smtClean="0"/>
              <a:t>rd</a:t>
            </a:r>
            <a:r>
              <a:rPr lang="en-US" sz="1100" b="1" dirty="0" smtClean="0"/>
              <a:t> Payroll)</a:t>
            </a:r>
            <a:endParaRPr lang="en-US" sz="1100" b="1" dirty="0"/>
          </a:p>
          <a:p>
            <a:r>
              <a:rPr lang="en-US" dirty="0"/>
              <a:t>Submit 2016 adjustment payroll by 4:00 pm, </a:t>
            </a:r>
            <a:r>
              <a:rPr lang="en-US" b="1" dirty="0">
                <a:solidFill>
                  <a:srgbClr val="FF0000"/>
                </a:solidFill>
              </a:rPr>
              <a:t>Jan 5</a:t>
            </a:r>
          </a:p>
          <a:p>
            <a:r>
              <a:rPr lang="en-US" dirty="0"/>
              <a:t>RTC-6 4</a:t>
            </a:r>
            <a:r>
              <a:rPr lang="en-US" baseline="30000" dirty="0"/>
              <a:t>th</a:t>
            </a:r>
            <a:r>
              <a:rPr lang="en-US" dirty="0"/>
              <a:t> QTR report will be available in Web Pay </a:t>
            </a:r>
            <a:r>
              <a:rPr lang="en-US" b="1" dirty="0">
                <a:solidFill>
                  <a:srgbClr val="FF0000"/>
                </a:solidFill>
              </a:rPr>
              <a:t>Jan 16</a:t>
            </a:r>
          </a:p>
          <a:p>
            <a:r>
              <a:rPr lang="en-US" dirty="0"/>
              <a:t>W-2s will be available in Web Pay </a:t>
            </a:r>
            <a:r>
              <a:rPr lang="en-US" b="1" dirty="0">
                <a:solidFill>
                  <a:srgbClr val="FF0000"/>
                </a:solidFill>
              </a:rPr>
              <a:t>Jan 21 </a:t>
            </a:r>
          </a:p>
          <a:p>
            <a:r>
              <a:rPr lang="en-US" dirty="0"/>
              <a:t>W-2s, 1095Cs delivered by </a:t>
            </a:r>
            <a:r>
              <a:rPr lang="en-US" b="1" dirty="0">
                <a:solidFill>
                  <a:srgbClr val="FF0000"/>
                </a:solidFill>
              </a:rPr>
              <a:t>Jan 25</a:t>
            </a:r>
          </a:p>
          <a:p>
            <a:endParaRPr lang="en-US" dirty="0"/>
          </a:p>
          <a:p>
            <a:endParaRPr lang="en-US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8799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0634" y="274638"/>
            <a:ext cx="7485841" cy="1143000"/>
          </a:xfrm>
        </p:spPr>
        <p:txBody>
          <a:bodyPr>
            <a:normAutofit/>
          </a:bodyPr>
          <a:lstStyle/>
          <a:p>
            <a:r>
              <a:rPr lang="en-US" sz="3200" dirty="0"/>
              <a:t>USE YOUR RESOURCES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82496"/>
            <a:ext cx="7772400" cy="448970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Pastoral Center Support Team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dirty="0">
                <a:solidFill>
                  <a:srgbClr val="0066FF"/>
                </a:solidFill>
                <a:latin typeface="Corbel" panose="020B0503020204020204" pitchFamily="34" charset="0"/>
              </a:rPr>
              <a:t>Payroll</a:t>
            </a:r>
            <a:r>
              <a:rPr lang="en-US" sz="2000" dirty="0">
                <a:latin typeface="Corbel" panose="020B0503020204020204" pitchFamily="34" charset="0"/>
              </a:rPr>
              <a:t>   </a:t>
            </a:r>
            <a:r>
              <a:rPr lang="en-US" sz="2000" b="1" i="1" dirty="0">
                <a:latin typeface="Corbel" panose="020B0503020204020204" pitchFamily="34" charset="0"/>
              </a:rPr>
              <a:t>Meryann Hernandez 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dirty="0">
                <a:solidFill>
                  <a:srgbClr val="FF0000"/>
                </a:solidFill>
                <a:latin typeface="Corbel" panose="020B0503020204020204" pitchFamily="34" charset="0"/>
              </a:rPr>
              <a:t>Time and Attendance</a:t>
            </a:r>
            <a:r>
              <a:rPr lang="en-US" sz="2000" dirty="0">
                <a:latin typeface="Corbel" panose="020B0503020204020204" pitchFamily="34" charset="0"/>
              </a:rPr>
              <a:t> </a:t>
            </a:r>
            <a:r>
              <a:rPr lang="en-US" sz="1800" dirty="0">
                <a:latin typeface="Corbel" panose="020B0503020204020204" pitchFamily="34" charset="0"/>
              </a:rPr>
              <a:t>  </a:t>
            </a:r>
            <a:r>
              <a:rPr lang="en-US" sz="2000" b="1" i="1" dirty="0">
                <a:latin typeface="Corbel" panose="020B0503020204020204" pitchFamily="34" charset="0"/>
              </a:rPr>
              <a:t>Jaime Tejeda</a:t>
            </a:r>
            <a:endParaRPr lang="en-US" sz="1600" i="1" dirty="0">
              <a:latin typeface="Corbel" panose="020B0503020204020204" pitchFamily="34" charset="0"/>
            </a:endParaRPr>
          </a:p>
          <a:p>
            <a:pPr marL="857250" lvl="1" indent="-457200">
              <a:buFont typeface="+mj-lt"/>
              <a:buAutoNum type="alphaLcPeriod"/>
            </a:pPr>
            <a:r>
              <a:rPr lang="en-US" sz="2000" dirty="0">
                <a:solidFill>
                  <a:srgbClr val="00B050"/>
                </a:solidFill>
                <a:latin typeface="Corbel" panose="020B0503020204020204" pitchFamily="34" charset="0"/>
              </a:rPr>
              <a:t>“Onboarding” new employees</a:t>
            </a:r>
            <a:r>
              <a:rPr lang="en-US" sz="2000" dirty="0">
                <a:latin typeface="Corbel" panose="020B0503020204020204" pitchFamily="34" charset="0"/>
              </a:rPr>
              <a:t>  </a:t>
            </a:r>
            <a:r>
              <a:rPr lang="en-US" sz="2000" b="1" i="1" dirty="0">
                <a:latin typeface="Corbel" panose="020B0503020204020204" pitchFamily="34" charset="0"/>
              </a:rPr>
              <a:t>Janet Milian 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b="1" i="1" dirty="0" err="1">
                <a:solidFill>
                  <a:srgbClr val="7030A0"/>
                </a:solidFill>
                <a:latin typeface="Corbel" panose="020B0503020204020204" pitchFamily="34" charset="0"/>
              </a:rPr>
              <a:t>ParishSoft</a:t>
            </a:r>
            <a:r>
              <a:rPr lang="en-US" sz="2000" b="1" i="1" dirty="0">
                <a:latin typeface="Corbel" panose="020B0503020204020204" pitchFamily="34" charset="0"/>
              </a:rPr>
              <a:t> – Jean-Paul Guis, Sindia Rosenay, Mary Otero</a:t>
            </a:r>
          </a:p>
          <a:p>
            <a:pPr marL="400050" lvl="1" indent="0">
              <a:buNone/>
            </a:pPr>
            <a:endParaRPr lang="en-US" sz="2000" b="1" i="1" dirty="0">
              <a:latin typeface="Corbel" panose="020B0503020204020204" pitchFamily="34" charset="0"/>
            </a:endParaRPr>
          </a:p>
          <a:p>
            <a:r>
              <a:rPr lang="en-US" sz="2400" dirty="0" err="1">
                <a:latin typeface="Corbel" panose="020B0503020204020204" pitchFamily="34" charset="0"/>
              </a:rPr>
              <a:t>Paylocity</a:t>
            </a:r>
            <a:r>
              <a:rPr lang="en-US" sz="2400" dirty="0">
                <a:latin typeface="Corbel" panose="020B0503020204020204" pitchFamily="34" charset="0"/>
              </a:rPr>
              <a:t> -Training documents for Admins and Employees</a:t>
            </a:r>
          </a:p>
          <a:p>
            <a:pPr marL="0" indent="0">
              <a:buNone/>
            </a:pPr>
            <a:r>
              <a:rPr lang="en-US" sz="2400" dirty="0">
                <a:latin typeface="Corbel" panose="020B0503020204020204" pitchFamily="34" charset="0"/>
              </a:rPr>
              <a:t> 	(Web Pay / Home / Training Documents</a:t>
            </a:r>
          </a:p>
          <a:p>
            <a:r>
              <a:rPr lang="en-US" sz="2400" dirty="0">
                <a:latin typeface="Corbel" panose="020B0503020204020204" pitchFamily="34" charset="0"/>
              </a:rPr>
              <a:t>Take </a:t>
            </a:r>
            <a:r>
              <a:rPr lang="en-US" sz="2400" dirty="0" err="1">
                <a:latin typeface="Corbel" panose="020B0503020204020204" pitchFamily="34" charset="0"/>
              </a:rPr>
              <a:t>OnDemand</a:t>
            </a:r>
            <a:r>
              <a:rPr lang="en-US" sz="2400" dirty="0">
                <a:latin typeface="Corbel" panose="020B0503020204020204" pitchFamily="34" charset="0"/>
              </a:rPr>
              <a:t> Courses </a:t>
            </a:r>
          </a:p>
          <a:p>
            <a:r>
              <a:rPr lang="en-US" sz="2400" dirty="0">
                <a:latin typeface="Corbel" panose="020B0503020204020204" pitchFamily="34" charset="0"/>
              </a:rPr>
              <a:t>Help Text on every screen within Web Pay </a:t>
            </a:r>
          </a:p>
          <a:p>
            <a:pPr marL="400050" lvl="1" indent="0">
              <a:buNone/>
            </a:pPr>
            <a:endParaRPr lang="en-US" sz="2000" i="1" dirty="0">
              <a:latin typeface="Corbel" panose="020B0503020204020204" pitchFamily="34" charset="0"/>
            </a:endParaRPr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media.merchantcircle.com/216838/Paylocity%20LOGO%20slide_ful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45" y="379415"/>
            <a:ext cx="188531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544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0634" y="274638"/>
            <a:ext cx="7485841" cy="1143000"/>
          </a:xfrm>
        </p:spPr>
        <p:txBody>
          <a:bodyPr>
            <a:normAutofit/>
          </a:bodyPr>
          <a:lstStyle/>
          <a:p>
            <a:r>
              <a:rPr lang="en-US" dirty="0"/>
              <a:t>USE YOUR RESOURCES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82496"/>
            <a:ext cx="7772400" cy="4489704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Contact </a:t>
            </a:r>
            <a:r>
              <a:rPr lang="en-US" sz="2400" dirty="0" err="1">
                <a:latin typeface="Corbel" panose="020B0503020204020204" pitchFamily="34" charset="0"/>
              </a:rPr>
              <a:t>Paylocity</a:t>
            </a:r>
            <a:endParaRPr lang="en-US" sz="2400" dirty="0"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Email: </a:t>
            </a:r>
            <a:r>
              <a:rPr lang="en-US" sz="2400" dirty="0">
                <a:solidFill>
                  <a:srgbClr val="FF0000"/>
                </a:solidFill>
                <a:latin typeface="Corbel" panose="020B0503020204020204" pitchFamily="34" charset="0"/>
                <a:hlinkClick r:id="rId3"/>
              </a:rPr>
              <a:t>service@paylocity.com</a:t>
            </a:r>
            <a:r>
              <a:rPr lang="en-US" sz="2400" dirty="0">
                <a:solidFill>
                  <a:srgbClr val="FF0000"/>
                </a:solidFill>
                <a:latin typeface="Corbel" panose="020B0503020204020204" pitchFamily="34" charset="0"/>
              </a:rPr>
              <a:t> (</a:t>
            </a:r>
            <a:r>
              <a:rPr lang="en-US" sz="1800" dirty="0">
                <a:solidFill>
                  <a:srgbClr val="FF0000"/>
                </a:solidFill>
                <a:latin typeface="Corbel" panose="020B0503020204020204" pitchFamily="34" charset="0"/>
              </a:rPr>
              <a:t>include company ID on subject line</a:t>
            </a:r>
            <a:r>
              <a:rPr lang="en-US" sz="2400" dirty="0">
                <a:solidFill>
                  <a:srgbClr val="FF0000"/>
                </a:solidFill>
                <a:latin typeface="Corbel" panose="020B050302020402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Email: </a:t>
            </a:r>
            <a:r>
              <a:rPr lang="en-US" sz="2400" u="sng" dirty="0">
                <a:latin typeface="Corbel" panose="020B0503020204020204" pitchFamily="34" charset="0"/>
                <a:hlinkClick r:id="rId4"/>
              </a:rPr>
              <a:t>payrollsupport@paylocity.com</a:t>
            </a:r>
            <a:r>
              <a:rPr lang="en-US" sz="2400" dirty="0">
                <a:latin typeface="Corbel" panose="020B0503020204020204" pitchFamily="34" charset="0"/>
              </a:rPr>
              <a:t> </a:t>
            </a:r>
            <a:r>
              <a:rPr lang="en-US" sz="1500" dirty="0">
                <a:solidFill>
                  <a:srgbClr val="FF0000"/>
                </a:solidFill>
                <a:latin typeface="Corbel" panose="020B0503020204020204" pitchFamily="34" charset="0"/>
              </a:rPr>
              <a:t>(include company ID on subject line)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Phone: 1-888-873-8205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Pedro Mello-Diocese Coordinator: </a:t>
            </a:r>
            <a:r>
              <a:rPr lang="en-US" sz="2400" dirty="0">
                <a:latin typeface="Corbel" panose="020B0503020204020204" pitchFamily="34" charset="0"/>
                <a:hlinkClick r:id="rId5"/>
              </a:rPr>
              <a:t>PMello@paylocity.com</a:t>
            </a:r>
            <a:endParaRPr lang="en-US" sz="2400" dirty="0"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Rob Salas –Client Services Manager </a:t>
            </a:r>
            <a:r>
              <a:rPr lang="en-US" sz="2400" dirty="0">
                <a:latin typeface="Corbel" panose="020B0503020204020204" pitchFamily="34" charset="0"/>
                <a:hlinkClick r:id="rId6"/>
              </a:rPr>
              <a:t>Rsalas@paylocity.com</a:t>
            </a:r>
            <a:endParaRPr lang="en-US" sz="2400" dirty="0"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Felicia Ramirez –Client Services Team Lead Framirez@paylocity.com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Corbel" panose="020B0503020204020204" pitchFamily="34" charset="0"/>
            </a:endParaRPr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media.merchantcircle.com/216838/Paylocity%20LOGO%20slide_full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45" y="379415"/>
            <a:ext cx="188531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75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960" y="274638"/>
            <a:ext cx="6157785" cy="86836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Keys to success this year-end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447822" y="1595846"/>
            <a:ext cx="6992112" cy="4206240"/>
          </a:xfrm>
        </p:spPr>
        <p:txBody>
          <a:bodyPr>
            <a:normAutofit fontScale="92500" lnSpcReduction="20000"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rgbClr val="FF0000"/>
                </a:solidFill>
              </a:rPr>
              <a:t>Preview W-2s !!!!</a:t>
            </a:r>
            <a:endParaRPr lang="en-US" b="1" i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b="1" i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rgbClr val="FF0000"/>
                </a:solidFill>
              </a:rPr>
              <a:t>Verify your Quarter End reports 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(RT-6s)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b="1" i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rgbClr val="FF0000"/>
                </a:solidFill>
              </a:rPr>
              <a:t>Make sure employees profiles are as accurate and as complete as possible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b="1" i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rgbClr val="FF0000"/>
                </a:solidFill>
              </a:rPr>
              <a:t>Share your suggestions/problems with </a:t>
            </a:r>
            <a:r>
              <a:rPr lang="en-US" b="1" i="1" dirty="0">
                <a:solidFill>
                  <a:srgbClr val="FF0000"/>
                </a:solidFill>
              </a:rPr>
              <a:t>us. We are all learning!! 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b="1" i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b="1" i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2200" i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4583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media.merchantcircle.com/216838/Paylocity%20LOGO%20slide_ful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441" y="253082"/>
            <a:ext cx="188531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825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DOM coat of arms no 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552" y="2951430"/>
            <a:ext cx="2000348" cy="296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103996" y="1788348"/>
            <a:ext cx="53117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8000" dirty="0">
                <a:solidFill>
                  <a:srgbClr val="000000"/>
                </a:solidFill>
                <a:latin typeface="Goudy Old Style" panose="02020502050305020303" pitchFamily="18" charset="0"/>
              </a:rPr>
              <a:t> Questions?</a:t>
            </a:r>
            <a:endParaRPr lang="en-US" sz="66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40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960" y="274639"/>
            <a:ext cx="5380885" cy="1751589"/>
          </a:xfrm>
        </p:spPr>
        <p:txBody>
          <a:bodyPr>
            <a:normAutofit/>
          </a:bodyPr>
          <a:lstStyle/>
          <a:p>
            <a:r>
              <a:rPr lang="en-US" sz="2800" dirty="0"/>
              <a:t>PAYROLL Do’s &amp; DON’T’S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82496"/>
            <a:ext cx="7772400" cy="44897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latin typeface="Corbel" panose="020B0503020204020204" pitchFamily="34" charset="0"/>
              </a:rPr>
              <a:t>Creating a Payroll Batch :</a:t>
            </a:r>
          </a:p>
          <a:p>
            <a:pPr marL="0" indent="0">
              <a:buNone/>
            </a:pPr>
            <a:endParaRPr lang="en-US" sz="26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Corbel" panose="020B0503020204020204" pitchFamily="34" charset="0"/>
            </a:endParaRPr>
          </a:p>
          <a:p>
            <a:pPr>
              <a:buFontTx/>
              <a:buChar char="-"/>
            </a:pPr>
            <a:endParaRPr lang="en-US" sz="26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Corbel" panose="020B0503020204020204" pitchFamily="34" charset="0"/>
            </a:endParaRPr>
          </a:p>
          <a:p>
            <a:pPr>
              <a:buFontTx/>
              <a:buChar char="-"/>
            </a:pPr>
            <a:endParaRPr lang="en-US" sz="2600" dirty="0">
              <a:latin typeface="Corbel" panose="020B0503020204020204" pitchFamily="34" charset="0"/>
            </a:endParaRPr>
          </a:p>
        </p:txBody>
      </p:sp>
      <p:pic>
        <p:nvPicPr>
          <p:cNvPr id="4" name="Picture 3" descr="ADOM coat of arms no 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48719" y="126748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media.merchantcircle.com/216838/Paylocity%20LOGO%20slide_ful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45" y="379415"/>
            <a:ext cx="188531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580" y="2382709"/>
            <a:ext cx="6004676" cy="297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01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739" y="73933"/>
            <a:ext cx="6810433" cy="970086"/>
          </a:xfrm>
        </p:spPr>
        <p:txBody>
          <a:bodyPr>
            <a:normAutofit/>
          </a:bodyPr>
          <a:lstStyle/>
          <a:p>
            <a:r>
              <a:rPr lang="en-US" sz="2800" dirty="0"/>
              <a:t>PAYROLL Do’s &amp; DON’T’S</a:t>
            </a:r>
          </a:p>
        </p:txBody>
      </p:sp>
      <p:pic>
        <p:nvPicPr>
          <p:cNvPr id="6" name="Picture 5" descr="http://media.merchantcircle.com/216838/Paylocity%20LOGO%20slide_ful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87" y="2"/>
            <a:ext cx="188531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DOM coat of arms no backgroun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48719" y="73933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19579" y="1902558"/>
            <a:ext cx="7485062" cy="27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7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739" y="73933"/>
            <a:ext cx="6810433" cy="970086"/>
          </a:xfrm>
        </p:spPr>
        <p:txBody>
          <a:bodyPr>
            <a:normAutofit/>
          </a:bodyPr>
          <a:lstStyle/>
          <a:p>
            <a:r>
              <a:rPr lang="en-US" sz="2800" dirty="0"/>
              <a:t>PAYROLL Do’s &amp; DON’T’S</a:t>
            </a:r>
          </a:p>
        </p:txBody>
      </p:sp>
      <p:pic>
        <p:nvPicPr>
          <p:cNvPr id="6" name="Picture 5" descr="http://media.merchantcircle.com/216838/Paylocity%20LOGO%20slide_ful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87" y="2"/>
            <a:ext cx="188531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DOM coat of arms no backgroun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48719" y="73933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MHERNA~1\AppData\Local\Temp\SNAGHTML1af3729d.PN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79" y="1342923"/>
            <a:ext cx="7485062" cy="453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438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739" y="73933"/>
            <a:ext cx="6810433" cy="970086"/>
          </a:xfrm>
        </p:spPr>
        <p:txBody>
          <a:bodyPr>
            <a:normAutofit/>
          </a:bodyPr>
          <a:lstStyle/>
          <a:p>
            <a:r>
              <a:rPr lang="en-US" sz="2800" dirty="0"/>
              <a:t>PAYROLL Do’s &amp; DON’T’S</a:t>
            </a:r>
          </a:p>
        </p:txBody>
      </p:sp>
      <p:pic>
        <p:nvPicPr>
          <p:cNvPr id="6" name="Picture 5" descr="http://media.merchantcircle.com/216838/Paylocity%20LOGO%20slide_ful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87" y="2"/>
            <a:ext cx="188531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DOM coat of arms no backgroun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48719" y="73933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Ready to process?  Not quite….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955" y="2170020"/>
            <a:ext cx="6536217" cy="346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23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739" y="73933"/>
            <a:ext cx="6810433" cy="970086"/>
          </a:xfrm>
        </p:spPr>
        <p:txBody>
          <a:bodyPr>
            <a:normAutofit/>
          </a:bodyPr>
          <a:lstStyle/>
          <a:p>
            <a:r>
              <a:rPr lang="en-US" sz="2800" dirty="0"/>
              <a:t>PAYROLL Do’s &amp; DON’T’S</a:t>
            </a:r>
          </a:p>
        </p:txBody>
      </p:sp>
      <p:pic>
        <p:nvPicPr>
          <p:cNvPr id="6" name="Picture 5" descr="http://media.merchantcircle.com/216838/Paylocity%20LOGO%20slide_ful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87" y="2"/>
            <a:ext cx="188531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DOM coat of arms no backgroun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48719" y="73933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01739" y="1123289"/>
            <a:ext cx="6342063" cy="4769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WebTime</a:t>
            </a:r>
            <a:r>
              <a:rPr lang="en-US" dirty="0" smtClean="0"/>
              <a:t> Transfer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C:\Users\MHERNA~1\AppData\Local\Temp\SNAGHTML1b04d51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81" y="1600200"/>
            <a:ext cx="717152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HERNA~1\AppData\Local\Temp\SNAGHTML1b0813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81" y="3948846"/>
            <a:ext cx="7171529" cy="245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683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739" y="73933"/>
            <a:ext cx="6810433" cy="970086"/>
          </a:xfrm>
        </p:spPr>
        <p:txBody>
          <a:bodyPr>
            <a:normAutofit/>
          </a:bodyPr>
          <a:lstStyle/>
          <a:p>
            <a:r>
              <a:rPr lang="en-US" sz="2800" dirty="0"/>
              <a:t>PAYROLL Do’s &amp; DON’T’S</a:t>
            </a:r>
          </a:p>
        </p:txBody>
      </p:sp>
      <p:pic>
        <p:nvPicPr>
          <p:cNvPr id="6" name="Picture 5" descr="http://media.merchantcircle.com/216838/Paylocity%20LOGO%20slide_ful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87" y="2"/>
            <a:ext cx="188531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DOM coat of arms no backgroun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48719" y="73933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-1663452" y="4851942"/>
            <a:ext cx="3591585" cy="187671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1739" y="2244350"/>
            <a:ext cx="74850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Click on Employees / Timecard Approvals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Make sure all Timecards have been approved by selecting the box left of the employees’ names.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Begin Payroll Lockout ( This will not allow employees to make any changes to that pay period).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Payroll/ Data Transfer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6286" y="1117954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you are ready to proceed with transfer: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2" descr="C:\Users\MHERNA~1\AppData\Local\Temp\SNAGHTML1b1266c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4166816"/>
            <a:ext cx="7380514" cy="130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016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739" y="73933"/>
            <a:ext cx="6810433" cy="970086"/>
          </a:xfrm>
        </p:spPr>
        <p:txBody>
          <a:bodyPr>
            <a:normAutofit/>
          </a:bodyPr>
          <a:lstStyle/>
          <a:p>
            <a:r>
              <a:rPr lang="en-US" sz="2800" dirty="0"/>
              <a:t>PAYROLL Do’s &amp; DON’T’S</a:t>
            </a:r>
          </a:p>
        </p:txBody>
      </p:sp>
      <p:pic>
        <p:nvPicPr>
          <p:cNvPr id="6" name="Picture 5" descr="http://media.merchantcircle.com/216838/Paylocity%20LOGO%20slide_ful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87" y="2"/>
            <a:ext cx="188531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DOM coat of arms no backgroun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48719" y="73933"/>
            <a:ext cx="870860" cy="12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-1663452" y="4851942"/>
            <a:ext cx="3591585" cy="187671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C:\Users\MHERNA~1\AppData\Local\Temp\SNAGHTML1b15f1e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63" y="1112158"/>
            <a:ext cx="5305022" cy="484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059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499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okman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688C91-EAE2-43D0-974C-FFC382B931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14777</TotalTime>
  <Words>884</Words>
  <Application>Microsoft Office PowerPoint</Application>
  <PresentationFormat>On-screen Show (4:3)</PresentationFormat>
  <Paragraphs>183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Bookman Old Style</vt:lpstr>
      <vt:lpstr>Calibri</vt:lpstr>
      <vt:lpstr>Corbel</vt:lpstr>
      <vt:lpstr>Gill Sans MT</vt:lpstr>
      <vt:lpstr>Goudy Old Style</vt:lpstr>
      <vt:lpstr>Wingdings</vt:lpstr>
      <vt:lpstr>TP030004990</vt:lpstr>
      <vt:lpstr>Bookkeeper, HR, Finance Workshop for parishes, Schools and other entities</vt:lpstr>
      <vt:lpstr>PAYROLL Do’s &amp; DON’T’S  </vt:lpstr>
      <vt:lpstr>PAYROLL Do’s &amp; DON’T’S  </vt:lpstr>
      <vt:lpstr>PAYROLL Do’s &amp; DON’T’S</vt:lpstr>
      <vt:lpstr>PAYROLL Do’s &amp; DON’T’S</vt:lpstr>
      <vt:lpstr>PAYROLL Do’s &amp; DON’T’S</vt:lpstr>
      <vt:lpstr>PAYROLL Do’s &amp; DON’T’S</vt:lpstr>
      <vt:lpstr>PAYROLL Do’s &amp; DON’T’S</vt:lpstr>
      <vt:lpstr>PAYROLL Do’s &amp; DON’T’S</vt:lpstr>
      <vt:lpstr>PAYROLL Do’s &amp; DON’T’S</vt:lpstr>
      <vt:lpstr>PAYROLL Do’s &amp; DON’T’S</vt:lpstr>
      <vt:lpstr>PAYROLL Do’s &amp; DON’T’S</vt:lpstr>
      <vt:lpstr>PAYROLL Do’s &amp; DON’T’S</vt:lpstr>
      <vt:lpstr>PAYROLL Do’s &amp; DON’T’S</vt:lpstr>
      <vt:lpstr>PAYROLL Do’s &amp; DON’T’S</vt:lpstr>
      <vt:lpstr>Paylocity updates</vt:lpstr>
      <vt:lpstr>Paylocity updates</vt:lpstr>
      <vt:lpstr>OTHER Paylocity updates</vt:lpstr>
      <vt:lpstr>OTHER Paylocity updates</vt:lpstr>
      <vt:lpstr>Important Dates :</vt:lpstr>
      <vt:lpstr>USE YOUR RESOURCES</vt:lpstr>
      <vt:lpstr>USE YOUR RESOURCES</vt:lpstr>
      <vt:lpstr>Keys to success this year-end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EWorley</dc:creator>
  <cp:lastModifiedBy>Meryann Hernandez</cp:lastModifiedBy>
  <cp:revision>539</cp:revision>
  <cp:lastPrinted>2016-11-01T21:11:23Z</cp:lastPrinted>
  <dcterms:created xsi:type="dcterms:W3CDTF">2010-10-27T03:45:46Z</dcterms:created>
  <dcterms:modified xsi:type="dcterms:W3CDTF">2016-11-11T15:51:04Z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TC300049909990</vt:lpwstr>
  </property>
</Properties>
</file>