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70" r:id="rId9"/>
    <p:sldId id="261" r:id="rId10"/>
    <p:sldId id="271" r:id="rId11"/>
    <p:sldId id="262" r:id="rId12"/>
    <p:sldId id="263" r:id="rId13"/>
    <p:sldId id="272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47430-55F3-49D3-B336-28EE3818420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64EF9-E072-4A2E-9201-65A5080FE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EF9-E072-4A2E-9201-65A5080FEE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EF9-E072-4A2E-9201-65A5080FEE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EF9-E072-4A2E-9201-65A5080FEE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EF9-E072-4A2E-9201-65A5080FEE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64EF9-E072-4A2E-9201-65A5080FEE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gradFill>
            <a:gsLst>
              <a:gs pos="0">
                <a:schemeClr val="accent2">
                  <a:shade val="47500"/>
                  <a:satMod val="137000"/>
                  <a:alpha val="28000"/>
                </a:schemeClr>
              </a:gs>
              <a:gs pos="55000">
                <a:schemeClr val="accent2">
                  <a:shade val="69000"/>
                  <a:satMod val="137000"/>
                </a:schemeClr>
              </a:gs>
              <a:gs pos="100000">
                <a:schemeClr val="accent2">
                  <a:shade val="98000"/>
                  <a:satMod val="137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133600"/>
            <a:ext cx="9144000" cy="19812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 flipH="1">
            <a:off x="4114800" y="1828800"/>
            <a:ext cx="990600" cy="92202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762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9E0493-E23B-4880-9E7D-058591EB2064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5BCB1D-C219-4B7A-9201-8DC3C4AD0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Century Gothic" pitchFamily="34" charset="0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Century Gothic" pitchFamily="34" charset="0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Century Gothic" pitchFamily="34" charset="0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zlI8xqjxXT8GWM&amp;tbnid=-mvJMeZH7jE6LM:&amp;ved=0CAUQjRw&amp;url=http://www.fanfreedom.org/2013/03/tips-for-buying-tickets-to-the-biggest-live-events/&amp;ei=VIbHUZv1HJOa9QSo0oEI&amp;bvm=bv.48293060,d.eWU&amp;psig=AFQjCNG9Gx-n1gMox_H_mcKDud9T_iy_ig&amp;ust=1372116914756573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LARGE EVENTS</a:t>
            </a:r>
            <a:br>
              <a:rPr lang="en-US" smtClean="0"/>
            </a:br>
            <a:r>
              <a:rPr lang="en-US" smtClean="0"/>
              <a:t> VS. </a:t>
            </a:r>
            <a:br>
              <a:rPr lang="en-US" smtClean="0"/>
            </a:br>
            <a:r>
              <a:rPr lang="en-US" smtClean="0"/>
              <a:t>SMALL EVENTS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COMMITEES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r>
              <a:rPr lang="en-US" sz="3300" b="1" dirty="0">
                <a:cs typeface="Times New Roman" pitchFamily="18" charset="0"/>
              </a:rPr>
              <a:t>ROLES AND NEEDS FOR COMMITTEE </a:t>
            </a:r>
            <a:r>
              <a:rPr lang="en-US" sz="3300" b="1" dirty="0" smtClean="0">
                <a:cs typeface="Times New Roman" pitchFamily="18" charset="0"/>
              </a:rPr>
              <a:t>MEMBERS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b="1" dirty="0">
                <a:cs typeface="Times New Roman" pitchFamily="18" charset="0"/>
              </a:rPr>
              <a:t>CHAIR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Times New Roman" pitchFamily="18" charset="0"/>
              </a:rPr>
              <a:t>Why are they </a:t>
            </a:r>
            <a:r>
              <a:rPr lang="en-US" dirty="0" smtClean="0">
                <a:cs typeface="Times New Roman" pitchFamily="18" charset="0"/>
              </a:rPr>
              <a:t>important?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Times New Roman" pitchFamily="18" charset="0"/>
              </a:rPr>
              <a:t>What can they do that you </a:t>
            </a:r>
            <a:r>
              <a:rPr lang="en-US" dirty="0" smtClean="0">
                <a:cs typeface="Times New Roman" pitchFamily="18" charset="0"/>
              </a:rPr>
              <a:t>can’t?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Times New Roman" pitchFamily="18" charset="0"/>
              </a:rPr>
              <a:t>What can they bring to the </a:t>
            </a:r>
            <a:r>
              <a:rPr lang="en-US" dirty="0" smtClean="0">
                <a:cs typeface="Times New Roman" pitchFamily="18" charset="0"/>
              </a:rPr>
              <a:t>event?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Times New Roman" pitchFamily="18" charset="0"/>
              </a:rPr>
              <a:t>What is their </a:t>
            </a:r>
            <a:r>
              <a:rPr lang="en-US" dirty="0" smtClean="0">
                <a:cs typeface="Times New Roman" pitchFamily="18" charset="0"/>
              </a:rPr>
              <a:t>role?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latin typeface="+mj-lt"/>
                <a:cs typeface="Times New Roman" pitchFamily="18" charset="0"/>
              </a:rPr>
              <a:t>ROLES AND NEEDS FOR COMMITTEE MEMBERS</a:t>
            </a:r>
            <a:endParaRPr lang="en-US" sz="2900" dirty="0">
              <a:latin typeface="+mj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239000" cy="4846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What is the role of the </a:t>
            </a:r>
            <a:r>
              <a:rPr lang="en-US" dirty="0" smtClean="0">
                <a:latin typeface="+mn-lt"/>
                <a:cs typeface="Times New Roman" pitchFamily="18" charset="0"/>
              </a:rPr>
              <a:t>committee?</a:t>
            </a:r>
            <a:endParaRPr lang="en-US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What makes </a:t>
            </a:r>
            <a:r>
              <a:rPr lang="en-US" dirty="0" smtClean="0">
                <a:latin typeface="+mn-lt"/>
                <a:cs typeface="Times New Roman" pitchFamily="18" charset="0"/>
              </a:rPr>
              <a:t>them </a:t>
            </a:r>
            <a:r>
              <a:rPr lang="en-US" dirty="0">
                <a:latin typeface="+mn-lt"/>
                <a:cs typeface="Times New Roman" pitchFamily="18" charset="0"/>
              </a:rPr>
              <a:t>so </a:t>
            </a:r>
            <a:r>
              <a:rPr lang="en-US" dirty="0" smtClean="0">
                <a:latin typeface="+mn-lt"/>
                <a:cs typeface="Times New Roman" pitchFamily="18" charset="0"/>
              </a:rPr>
              <a:t>important?</a:t>
            </a:r>
            <a:endParaRPr lang="en-US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Assist staff person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Assist with fundraising efforts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EXECUTION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j-lt"/>
                <a:cs typeface="Times New Roman" pitchFamily="18" charset="0"/>
              </a:rPr>
              <a:t>SPONSORS</a:t>
            </a:r>
            <a:r>
              <a:rPr lang="en-US" sz="3200" b="1" dirty="0">
                <a:latin typeface="+mj-lt"/>
                <a:cs typeface="Times New Roman" pitchFamily="18" charset="0"/>
              </a:rPr>
              <a:t>, UNDERWRITING, </a:t>
            </a:r>
            <a:r>
              <a:rPr lang="en-US" sz="3200" b="1" dirty="0" smtClean="0">
                <a:latin typeface="+mj-lt"/>
                <a:cs typeface="Times New Roman" pitchFamily="18" charset="0"/>
              </a:rPr>
              <a:t/>
            </a:r>
            <a:br>
              <a:rPr lang="en-US" sz="3200" b="1" dirty="0" smtClean="0">
                <a:latin typeface="+mj-lt"/>
                <a:cs typeface="Times New Roman" pitchFamily="18" charset="0"/>
              </a:rPr>
            </a:br>
            <a:r>
              <a:rPr lang="en-US" sz="3200" b="1" dirty="0" smtClean="0">
                <a:latin typeface="+mj-lt"/>
                <a:cs typeface="Times New Roman" pitchFamily="18" charset="0"/>
              </a:rPr>
              <a:t>AND </a:t>
            </a:r>
            <a:r>
              <a:rPr lang="en-US" sz="3200" b="1" dirty="0">
                <a:latin typeface="+mj-lt"/>
                <a:cs typeface="Times New Roman" pitchFamily="18" charset="0"/>
              </a:rPr>
              <a:t>TICKET </a:t>
            </a:r>
            <a:r>
              <a:rPr lang="en-US" sz="3200" b="1" dirty="0" smtClean="0">
                <a:latin typeface="+mj-lt"/>
                <a:cs typeface="Times New Roman" pitchFamily="18" charset="0"/>
              </a:rPr>
              <a:t>SALES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00" y="1676400"/>
            <a:ext cx="4648200" cy="4038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n-lt"/>
                <a:cs typeface="Times New Roman" pitchFamily="18" charset="0"/>
              </a:rPr>
              <a:t>Why do you need </a:t>
            </a:r>
            <a:r>
              <a:rPr lang="en-US" dirty="0" smtClean="0">
                <a:latin typeface="+mn-lt"/>
                <a:cs typeface="Times New Roman" pitchFamily="18" charset="0"/>
              </a:rPr>
              <a:t>sponsors?</a:t>
            </a:r>
            <a:endParaRPr lang="en-US" dirty="0">
              <a:latin typeface="+mn-lt"/>
              <a:cs typeface="Times New Roman" pitchFamily="18" charset="0"/>
            </a:endParaRPr>
          </a:p>
          <a:p>
            <a:r>
              <a:rPr lang="en-US" dirty="0">
                <a:latin typeface="+mn-lt"/>
                <a:cs typeface="Times New Roman" pitchFamily="18" charset="0"/>
              </a:rPr>
              <a:t>How do you identify </a:t>
            </a:r>
            <a:r>
              <a:rPr lang="en-US" dirty="0" smtClean="0">
                <a:latin typeface="+mn-lt"/>
                <a:cs typeface="Times New Roman" pitchFamily="18" charset="0"/>
              </a:rPr>
              <a:t>sponsors?</a:t>
            </a:r>
            <a:endParaRPr lang="en-US" dirty="0">
              <a:latin typeface="+mn-lt"/>
              <a:cs typeface="Times New Roman" pitchFamily="18" charset="0"/>
            </a:endParaRPr>
          </a:p>
          <a:p>
            <a:r>
              <a:rPr lang="en-US" dirty="0">
                <a:latin typeface="+mn-lt"/>
                <a:cs typeface="Times New Roman" pitchFamily="18" charset="0"/>
              </a:rPr>
              <a:t>How do you make an </a:t>
            </a:r>
            <a:r>
              <a:rPr lang="en-US" dirty="0" smtClean="0">
                <a:latin typeface="+mn-lt"/>
                <a:cs typeface="Times New Roman" pitchFamily="18" charset="0"/>
              </a:rPr>
              <a:t>ask?  </a:t>
            </a:r>
            <a:endParaRPr lang="en-US" dirty="0">
              <a:latin typeface="+mn-lt"/>
              <a:cs typeface="Times New Roman" pitchFamily="18" charset="0"/>
            </a:endParaRPr>
          </a:p>
          <a:p>
            <a:r>
              <a:rPr lang="en-US" dirty="0">
                <a:latin typeface="+mn-lt"/>
                <a:cs typeface="Times New Roman" pitchFamily="18" charset="0"/>
              </a:rPr>
              <a:t>Why do you need </a:t>
            </a:r>
            <a:r>
              <a:rPr lang="en-US" dirty="0" smtClean="0">
                <a:latin typeface="+mn-lt"/>
                <a:cs typeface="Times New Roman" pitchFamily="18" charset="0"/>
              </a:rPr>
              <a:t>underwriting?</a:t>
            </a:r>
            <a:endParaRPr lang="en-US" dirty="0">
              <a:latin typeface="+mn-lt"/>
              <a:cs typeface="Times New Roman" pitchFamily="18" charset="0"/>
            </a:endParaRPr>
          </a:p>
          <a:p>
            <a:r>
              <a:rPr lang="en-US" dirty="0">
                <a:latin typeface="+mn-lt"/>
                <a:cs typeface="Times New Roman" pitchFamily="18" charset="0"/>
              </a:rPr>
              <a:t>List of underwriting </a:t>
            </a:r>
            <a:r>
              <a:rPr lang="en-US" dirty="0" smtClean="0">
                <a:latin typeface="+mn-lt"/>
                <a:cs typeface="Times New Roman" pitchFamily="18" charset="0"/>
              </a:rPr>
              <a:t>opportunities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  <p:pic>
        <p:nvPicPr>
          <p:cNvPr id="19458" name="Picture 2" descr="http://www.fanfreedom.org/wp-content/uploads/2013/03/free-event-ticke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239000" cy="624840"/>
          </a:xfrm>
        </p:spPr>
        <p:txBody>
          <a:bodyPr/>
          <a:lstStyle/>
          <a:p>
            <a:r>
              <a:rPr lang="en-US" b="1" dirty="0">
                <a:latin typeface="+mj-lt"/>
                <a:cs typeface="Times New Roman" pitchFamily="18" charset="0"/>
              </a:rPr>
              <a:t>PRINT MATERIALS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846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Importance of design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Why should you print </a:t>
            </a:r>
            <a:r>
              <a:rPr lang="en-US" dirty="0" smtClean="0">
                <a:latin typeface="+mn-lt"/>
                <a:cs typeface="Times New Roman" pitchFamily="18" charset="0"/>
              </a:rPr>
              <a:t>invitations?</a:t>
            </a:r>
            <a:endParaRPr lang="en-US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How much should you spend on print </a:t>
            </a:r>
            <a:r>
              <a:rPr lang="en-US" dirty="0" smtClean="0">
                <a:latin typeface="+mn-lt"/>
                <a:cs typeface="Times New Roman" pitchFamily="18" charset="0"/>
              </a:rPr>
              <a:t>materials?</a:t>
            </a:r>
            <a:endParaRPr lang="en-US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  <a:cs typeface="Times New Roman" pitchFamily="18" charset="0"/>
              </a:rPr>
              <a:t>E-</a:t>
            </a:r>
            <a:r>
              <a:rPr lang="en-US" dirty="0" err="1" smtClean="0">
                <a:latin typeface="+mn-lt"/>
                <a:cs typeface="Times New Roman" pitchFamily="18" charset="0"/>
              </a:rPr>
              <a:t>vites</a:t>
            </a:r>
            <a:endParaRPr lang="en-US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Who should you send invitations </a:t>
            </a:r>
            <a:r>
              <a:rPr lang="en-US" dirty="0" smtClean="0">
                <a:latin typeface="+mn-lt"/>
                <a:cs typeface="Times New Roman" pitchFamily="18" charset="0"/>
              </a:rPr>
              <a:t>to?</a:t>
            </a:r>
            <a:endParaRPr lang="en-US" dirty="0">
              <a:latin typeface="+mn-lt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77724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  <a:cs typeface="Times New Roman" pitchFamily="18" charset="0"/>
              </a:rPr>
              <a:t>RETURN ON </a:t>
            </a:r>
            <a:r>
              <a:rPr lang="en-US" b="1" dirty="0" smtClean="0">
                <a:latin typeface="+mj-lt"/>
                <a:cs typeface="Times New Roman" pitchFamily="18" charset="0"/>
              </a:rPr>
              <a:t>INVESTMENT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  <a:cs typeface="Times New Roman" pitchFamily="18" charset="0"/>
              </a:rPr>
              <a:t>3 to 1 formula</a:t>
            </a:r>
            <a:endParaRPr lang="en-US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Budget template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  <a:cs typeface="Times New Roman" pitchFamily="18" charset="0"/>
              </a:rPr>
              <a:t>Revenue</a:t>
            </a:r>
            <a:endParaRPr lang="en-US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Response rate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Awareness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Stewardship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0104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  <a:cs typeface="Times New Roman" pitchFamily="18" charset="0"/>
              </a:rPr>
              <a:t>THANK YOU AND FOLLOW UP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Everyone likes to feel special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The seven </a:t>
            </a:r>
            <a:r>
              <a:rPr lang="en-US" dirty="0" smtClean="0">
                <a:latin typeface="+mn-lt"/>
                <a:cs typeface="Times New Roman" pitchFamily="18" charset="0"/>
              </a:rPr>
              <a:t>“thank </a:t>
            </a:r>
            <a:r>
              <a:rPr lang="en-US" smtClean="0">
                <a:latin typeface="+mn-lt"/>
                <a:cs typeface="Times New Roman" pitchFamily="18" charset="0"/>
              </a:rPr>
              <a:t>yous</a:t>
            </a:r>
            <a:r>
              <a:rPr lang="en-US" dirty="0" smtClean="0">
                <a:latin typeface="+mn-lt"/>
                <a:cs typeface="Times New Roman" pitchFamily="18" charset="0"/>
              </a:rPr>
              <a:t>”</a:t>
            </a:r>
            <a:endParaRPr lang="en-US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cs typeface="Times New Roman" pitchFamily="18" charset="0"/>
              </a:rPr>
              <a:t>Tax deductible receipts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  <a:cs typeface="Times New Roman" pitchFamily="18" charset="0"/>
              </a:rPr>
              <a:t>Data base</a:t>
            </a:r>
            <a:endParaRPr lang="en-US" dirty="0">
              <a:latin typeface="+mn-lt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838200"/>
            <a:ext cx="34290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entury Gothic" pitchFamily="34" charset="0"/>
                <a:cs typeface="Times New Roman" pitchFamily="18" charset="0"/>
              </a:rPr>
              <a:t>EVENTS</a:t>
            </a:r>
            <a:endParaRPr lang="en-US" sz="54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334000" y="2057400"/>
            <a:ext cx="3429000" cy="19202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cap="sm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cap="smal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Century Gothic" pitchFamily="34" charset="0"/>
                <a:cs typeface="Times New Roman" pitchFamily="18" charset="0"/>
              </a:rPr>
              <a:t>Large and small events can be used for financial support, public awareness  and to further the mission.</a:t>
            </a:r>
            <a:r>
              <a:rPr lang="en-US" dirty="0" smtClean="0">
                <a:latin typeface="Century Gothic" pitchFamily="34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Placeholder 4" descr="ARCHDIOCESE GALA 2011 0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56" r="1675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LARGE EVENTS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239000" cy="701675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LARGE EVENTS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0" y="1447800"/>
            <a:ext cx="4876800" cy="4343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Raise Larger </a:t>
            </a:r>
            <a:r>
              <a:rPr lang="en-US" sz="2000" dirty="0">
                <a:cs typeface="Times New Roman" pitchFamily="18" charset="0"/>
              </a:rPr>
              <a:t>Amounts of  $$$$$$$</a:t>
            </a:r>
          </a:p>
          <a:p>
            <a:r>
              <a:rPr lang="en-US" sz="2000" dirty="0" smtClean="0">
                <a:cs typeface="Times New Roman" pitchFamily="18" charset="0"/>
              </a:rPr>
              <a:t>Ties organizations </a:t>
            </a:r>
            <a:r>
              <a:rPr lang="en-US" sz="2000" dirty="0">
                <a:cs typeface="Times New Roman" pitchFamily="18" charset="0"/>
              </a:rPr>
              <a:t>to the philanthropic sector</a:t>
            </a:r>
          </a:p>
          <a:p>
            <a:r>
              <a:rPr lang="en-US" sz="2000" dirty="0" smtClean="0">
                <a:cs typeface="Times New Roman" pitchFamily="18" charset="0"/>
              </a:rPr>
              <a:t>Are </a:t>
            </a:r>
            <a:r>
              <a:rPr lang="en-US" sz="2000" dirty="0">
                <a:cs typeface="Times New Roman" pitchFamily="18" charset="0"/>
              </a:rPr>
              <a:t>ideal for </a:t>
            </a:r>
            <a:r>
              <a:rPr lang="en-US" sz="2000" dirty="0" smtClean="0">
                <a:cs typeface="Times New Roman" pitchFamily="18" charset="0"/>
              </a:rPr>
              <a:t>acquiring &amp; cultivating </a:t>
            </a:r>
            <a:r>
              <a:rPr lang="en-US" sz="2000" dirty="0">
                <a:cs typeface="Times New Roman" pitchFamily="18" charset="0"/>
              </a:rPr>
              <a:t>new </a:t>
            </a:r>
            <a:r>
              <a:rPr lang="en-US" sz="2000" dirty="0" smtClean="0">
                <a:cs typeface="Times New Roman" pitchFamily="18" charset="0"/>
              </a:rPr>
              <a:t>prospects </a:t>
            </a:r>
          </a:p>
          <a:p>
            <a:r>
              <a:rPr lang="en-US" sz="2000" dirty="0" smtClean="0">
                <a:cs typeface="Times New Roman" pitchFamily="18" charset="0"/>
              </a:rPr>
              <a:t>Can retain </a:t>
            </a:r>
            <a:r>
              <a:rPr lang="en-US" sz="2000" dirty="0">
                <a:cs typeface="Times New Roman" pitchFamily="18" charset="0"/>
              </a:rPr>
              <a:t>or </a:t>
            </a:r>
            <a:r>
              <a:rPr lang="en-US" sz="2000" dirty="0" smtClean="0">
                <a:cs typeface="Times New Roman" pitchFamily="18" charset="0"/>
              </a:rPr>
              <a:t>upgrade existing </a:t>
            </a:r>
            <a:r>
              <a:rPr lang="en-US" sz="2000" dirty="0">
                <a:cs typeface="Times New Roman" pitchFamily="18" charset="0"/>
              </a:rPr>
              <a:t>donors that </a:t>
            </a:r>
            <a:r>
              <a:rPr lang="en-US" sz="2000" dirty="0" smtClean="0">
                <a:cs typeface="Times New Roman" pitchFamily="18" charset="0"/>
              </a:rPr>
              <a:t>can provide </a:t>
            </a:r>
            <a:r>
              <a:rPr lang="en-US" sz="2000" dirty="0">
                <a:cs typeface="Times New Roman" pitchFamily="18" charset="0"/>
              </a:rPr>
              <a:t>the organization with increased annual giving access to corporate partners</a:t>
            </a:r>
          </a:p>
          <a:p>
            <a:r>
              <a:rPr lang="en-US" sz="2000" dirty="0" smtClean="0">
                <a:cs typeface="Times New Roman" pitchFamily="18" charset="0"/>
              </a:rPr>
              <a:t>Can provide Public </a:t>
            </a:r>
            <a:r>
              <a:rPr lang="en-US" sz="2000" dirty="0">
                <a:cs typeface="Times New Roman" pitchFamily="18" charset="0"/>
              </a:rPr>
              <a:t>visibility for the sponsors - </a:t>
            </a:r>
            <a:r>
              <a:rPr lang="en-US" sz="2000" dirty="0" smtClean="0">
                <a:cs typeface="Times New Roman" pitchFamily="18" charset="0"/>
              </a:rPr>
              <a:t>auctions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5" name="Picture 4" descr="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3935126" cy="262414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239000" cy="70104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LARGE EVENTS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Provide roles and opportunities for volunteers</a:t>
            </a:r>
          </a:p>
          <a:p>
            <a:r>
              <a:rPr lang="en-US" dirty="0" smtClean="0">
                <a:cs typeface="Times New Roman" pitchFamily="18" charset="0"/>
              </a:rPr>
              <a:t>Marketing of your organization</a:t>
            </a:r>
          </a:p>
          <a:p>
            <a:r>
              <a:rPr lang="en-US" dirty="0" smtClean="0">
                <a:cs typeface="Times New Roman" pitchFamily="18" charset="0"/>
              </a:rPr>
              <a:t>Public relations – generate publicity in the media</a:t>
            </a:r>
          </a:p>
          <a:p>
            <a:r>
              <a:rPr lang="en-US" dirty="0" smtClean="0">
                <a:cs typeface="Times New Roman" pitchFamily="18" charset="0"/>
              </a:rPr>
              <a:t>Public awareness of the mission</a:t>
            </a:r>
          </a:p>
          <a:p>
            <a:r>
              <a:rPr lang="en-US" dirty="0" smtClean="0">
                <a:cs typeface="Times New Roman" pitchFamily="18" charset="0"/>
              </a:rPr>
              <a:t>Stewardship opportunity</a:t>
            </a:r>
          </a:p>
          <a:p>
            <a:r>
              <a:rPr lang="en-US" dirty="0" smtClean="0">
                <a:cs typeface="Times New Roman" pitchFamily="18" charset="0"/>
              </a:rPr>
              <a:t>more people (over 100)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SMALL EVENTS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239000" cy="701675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SMALL EVENTS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8200" y="1981200"/>
            <a:ext cx="4495800" cy="33321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Raise </a:t>
            </a:r>
            <a:r>
              <a:rPr lang="en-US" dirty="0">
                <a:cs typeface="Times New Roman" pitchFamily="18" charset="0"/>
              </a:rPr>
              <a:t>small </a:t>
            </a:r>
            <a:r>
              <a:rPr lang="en-US" dirty="0" smtClean="0">
                <a:cs typeface="Times New Roman" pitchFamily="18" charset="0"/>
              </a:rPr>
              <a:t>amounts </a:t>
            </a:r>
            <a:r>
              <a:rPr lang="en-US" dirty="0">
                <a:cs typeface="Times New Roman" pitchFamily="18" charset="0"/>
              </a:rPr>
              <a:t>of </a:t>
            </a:r>
            <a:r>
              <a:rPr lang="en-US" dirty="0" smtClean="0">
                <a:cs typeface="Times New Roman" pitchFamily="18" charset="0"/>
              </a:rPr>
              <a:t>$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Tie the organization </a:t>
            </a:r>
            <a:r>
              <a:rPr lang="en-US" dirty="0">
                <a:cs typeface="Times New Roman" pitchFamily="18" charset="0"/>
              </a:rPr>
              <a:t>to the entire community </a:t>
            </a:r>
          </a:p>
          <a:p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Have an attendance of Fewer </a:t>
            </a:r>
            <a:r>
              <a:rPr lang="en-US" dirty="0">
                <a:cs typeface="Times New Roman" pitchFamily="18" charset="0"/>
              </a:rPr>
              <a:t>numbers of people (more intimate)</a:t>
            </a:r>
          </a:p>
          <a:p>
            <a:r>
              <a:rPr lang="en-US" dirty="0" smtClean="0">
                <a:cs typeface="Times New Roman" pitchFamily="18" charset="0"/>
              </a:rPr>
              <a:t>Assist </a:t>
            </a:r>
            <a:r>
              <a:rPr lang="en-US" dirty="0">
                <a:cs typeface="Times New Roman" pitchFamily="18" charset="0"/>
              </a:rPr>
              <a:t>in building stronger relationships with current  donors  </a:t>
            </a:r>
          </a:p>
          <a:p>
            <a:r>
              <a:rPr lang="en-US" dirty="0" smtClean="0">
                <a:cs typeface="Times New Roman" pitchFamily="18" charset="0"/>
              </a:rPr>
              <a:t>Provide Public </a:t>
            </a:r>
            <a:r>
              <a:rPr lang="en-US" dirty="0">
                <a:cs typeface="Times New Roman" pitchFamily="18" charset="0"/>
              </a:rPr>
              <a:t>visibility </a:t>
            </a:r>
            <a:r>
              <a:rPr lang="en-US" dirty="0" smtClean="0">
                <a:cs typeface="Times New Roman" pitchFamily="18" charset="0"/>
              </a:rPr>
              <a:t>for sponsors 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Volunteer </a:t>
            </a:r>
            <a:r>
              <a:rPr lang="en-US" dirty="0">
                <a:cs typeface="Times New Roman" pitchFamily="18" charset="0"/>
              </a:rPr>
              <a:t>involvement</a:t>
            </a:r>
          </a:p>
          <a:p>
            <a:r>
              <a:rPr lang="en-US" dirty="0" smtClean="0">
                <a:cs typeface="Times New Roman" pitchFamily="18" charset="0"/>
              </a:rPr>
              <a:t>Stewardship </a:t>
            </a:r>
            <a:r>
              <a:rPr lang="en-US" dirty="0">
                <a:cs typeface="Times New Roman" pitchFamily="18" charset="0"/>
              </a:rPr>
              <a:t>opportunities</a:t>
            </a:r>
          </a:p>
        </p:txBody>
      </p:sp>
      <p:pic>
        <p:nvPicPr>
          <p:cNvPr id="23554" name="Picture 2" descr="https://fbcdn-sphotos-g-a.akamaihd.net/hphotos-ak-ash4/468690_10151472462344072_145665541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07" y="1981200"/>
            <a:ext cx="4479493" cy="2819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GOALS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4582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GOALS FOR LARGE &amp; SMALL EVENTS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cs typeface="Times New Roman" pitchFamily="18" charset="0"/>
              </a:rPr>
              <a:t>COMMITTEE</a:t>
            </a:r>
          </a:p>
          <a:p>
            <a:pPr>
              <a:buNone/>
            </a:pPr>
            <a:endParaRPr lang="en-US" b="1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cs typeface="Times New Roman" pitchFamily="18" charset="0"/>
              </a:rPr>
              <a:t>What </a:t>
            </a:r>
            <a:r>
              <a:rPr lang="en-US" dirty="0">
                <a:cs typeface="Times New Roman" pitchFamily="18" charset="0"/>
              </a:rPr>
              <a:t>are your </a:t>
            </a:r>
            <a:r>
              <a:rPr lang="en-US" dirty="0" smtClean="0">
                <a:cs typeface="Times New Roman" pitchFamily="18" charset="0"/>
              </a:rPr>
              <a:t>goals?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Times New Roman" pitchFamily="18" charset="0"/>
              </a:rPr>
              <a:t>Your goals will determine the type of event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Times New Roman" pitchFamily="18" charset="0"/>
              </a:rPr>
              <a:t>Your goal should help you tailor the event for the target market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Times New Roman" pitchFamily="18" charset="0"/>
              </a:rPr>
              <a:t>Creativity and detail will be key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</TotalTime>
  <Words>354</Words>
  <Application>Microsoft Office PowerPoint</Application>
  <PresentationFormat>On-screen Show (4:3)</PresentationFormat>
  <Paragraphs>78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 LARGE EVENTS  VS.  SMALL EVENTS</vt:lpstr>
      <vt:lpstr>EVENTS</vt:lpstr>
      <vt:lpstr>LARGE EVENTS</vt:lpstr>
      <vt:lpstr>LARGE EVENTS</vt:lpstr>
      <vt:lpstr>LARGE EVENTS</vt:lpstr>
      <vt:lpstr>SMALL EVENTS</vt:lpstr>
      <vt:lpstr>SMALL EVENTS</vt:lpstr>
      <vt:lpstr>GOALS</vt:lpstr>
      <vt:lpstr>GOALS FOR LARGE &amp; SMALL EVENTS</vt:lpstr>
      <vt:lpstr>COMMITEES</vt:lpstr>
      <vt:lpstr>ROLES AND NEEDS FOR COMMITTEE MEMBERS</vt:lpstr>
      <vt:lpstr>ROLES AND NEEDS FOR COMMITTEE MEMBERS</vt:lpstr>
      <vt:lpstr>EXECUTION</vt:lpstr>
      <vt:lpstr>SPONSORS, UNDERWRITING,  AND TICKET SALES</vt:lpstr>
      <vt:lpstr>PRINT MATERIALS</vt:lpstr>
      <vt:lpstr>RETURN ON INVESTMENT</vt:lpstr>
      <vt:lpstr>THANK YOU AND FOLLOW UP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EVENTS  VS.  SMALL EVENTS</dc:title>
  <dc:creator>MVelasquez</dc:creator>
  <cp:lastModifiedBy>MVelasquez</cp:lastModifiedBy>
  <cp:revision>18</cp:revision>
  <dcterms:created xsi:type="dcterms:W3CDTF">2013-06-23T21:17:27Z</dcterms:created>
  <dcterms:modified xsi:type="dcterms:W3CDTF">2013-08-05T11:56:41Z</dcterms:modified>
</cp:coreProperties>
</file>