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6" r:id="rId3"/>
    <p:sldId id="283" r:id="rId4"/>
    <p:sldId id="285" r:id="rId5"/>
    <p:sldId id="303" r:id="rId6"/>
    <p:sldId id="305" r:id="rId7"/>
    <p:sldId id="307" r:id="rId8"/>
    <p:sldId id="308" r:id="rId9"/>
    <p:sldId id="312" r:id="rId10"/>
    <p:sldId id="313" r:id="rId11"/>
    <p:sldId id="309" r:id="rId12"/>
    <p:sldId id="310" r:id="rId13"/>
    <p:sldId id="299" r:id="rId14"/>
    <p:sldId id="311" r:id="rId15"/>
    <p:sldId id="278" r:id="rId16"/>
    <p:sldId id="281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-martin" initials="" lastIdx="7" clrIdx="0"/>
  <p:cmAuthor id="1" name="Mary-Lee-Busick" initials="" lastIdx="1" clrIdx="1"/>
  <p:cmAuthor id="2" name="Heidi Gobetz" initials="" lastIdx="63" clrIdx="2"/>
  <p:cmAuthor id="3" name="EWorley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0000"/>
    <a:srgbClr val="2FFB25"/>
    <a:srgbClr val="E9EDF4"/>
    <a:srgbClr val="D0D8E8"/>
    <a:srgbClr val="376091"/>
    <a:srgbClr val="4070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3422" autoAdjust="0"/>
  </p:normalViewPr>
  <p:slideViewPr>
    <p:cSldViewPr snapToGrid="0" snapToObjects="1">
      <p:cViewPr varScale="1">
        <p:scale>
          <a:sx n="90" d="100"/>
          <a:sy n="9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482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73" y="1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fld id="{05F4A7FC-F077-4182-990A-37365707FD0A}" type="datetimeFigureOut">
              <a:rPr lang="en-US"/>
              <a:pPr>
                <a:defRPr/>
              </a:pPr>
              <a:t>11/5/2012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847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fld id="{1E1868BC-8C5F-4FCE-B6C3-EC19FDD1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67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209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673" y="1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209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08FB755-88AA-468C-9512-6C50481810E1}" type="datetimeFigureOut">
              <a:rPr lang="en-US"/>
              <a:pPr>
                <a:defRPr/>
              </a:pPr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55" y="4416500"/>
            <a:ext cx="5607691" cy="418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847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209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673" y="8829847"/>
            <a:ext cx="3038155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209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EA4AD3-87EA-4DF6-8CC8-6A6F3F9F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38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9063" indent="-1190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38138" indent="-104775" algn="l" rtl="0" eaLnBrk="0" fontAlgn="base" hangingPunct="0">
      <a:spcBef>
        <a:spcPct val="30000"/>
      </a:spcBef>
      <a:spcAft>
        <a:spcPct val="0"/>
      </a:spcAft>
      <a:buFont typeface="Calibri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4AD3-87EA-4DF6-8CC8-6A6F3F9F1E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4AD3-87EA-4DF6-8CC8-6A6F3F9F1E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 encourage each and every employee to save for their retirement, effective January 1, 2013, anyone who is not currently contributing at least 3% in the 403(b) Plan will be automatically enrolled at a 3% contribution rate. </a:t>
            </a:r>
          </a:p>
          <a:p>
            <a:r>
              <a:rPr lang="en-US" dirty="0" smtClean="0"/>
              <a:t>Keep in mind that:</a:t>
            </a:r>
          </a:p>
          <a:p>
            <a:pPr lvl="1" indent="-118087"/>
            <a:r>
              <a:rPr lang="en-US" dirty="0" smtClean="0"/>
              <a:t>If you are already contributing more than 3% to the 403(b) Plan, your contribution rate will not be changed, and </a:t>
            </a:r>
          </a:p>
          <a:p>
            <a:pPr lvl="1" indent="-118087"/>
            <a:r>
              <a:rPr lang="en-US" dirty="0" smtClean="0"/>
              <a:t>You can increase or decrease your contribution rate at any time after January 1. </a:t>
            </a:r>
          </a:p>
          <a:p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6FA6E-DAE7-463C-98DD-F18B5F4DF8D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your to-do’s from now until first payroll.</a:t>
            </a:r>
          </a:p>
          <a:p>
            <a:r>
              <a:rPr lang="en-US" dirty="0" smtClean="0"/>
              <a:t>Please note that the employee census you completed and sent by 10/31 will provide information on who is eligible for the match.</a:t>
            </a:r>
          </a:p>
          <a:p>
            <a:r>
              <a:rPr lang="en-US" baseline="0" dirty="0" smtClean="0"/>
              <a:t>Please delete any census files on the server of your e-mail client, and password-protect those on your hard drive. You will be sending any updates to ADOM as they occur. We’ll send you periodic reminders.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4AD3-87EA-4DF6-8CC8-6A6F3F9F1E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 conclusion, the Retirement Program for Lay Employees is designed to provide a competitive benefit that supports your needs for retirement and fulfills the ADOM’s goal to provide a Plan that is sustainable and supportive of the Church’s mission.</a:t>
            </a:r>
          </a:p>
          <a:p>
            <a:r>
              <a:rPr lang="en-US" smtClean="0"/>
              <a:t>We now have time for general questions about how the program works. Specific questions related to your personal account should be forwarded to the new Human Resources mailbox for questions: PensionQ@theadom.org.</a:t>
            </a:r>
          </a:p>
          <a:p>
            <a:r>
              <a:rPr lang="en-US" smtClean="0"/>
              <a:t>Thank you for attending.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 this session, we’ll do</a:t>
            </a:r>
            <a:r>
              <a:rPr lang="en-US" baseline="0" dirty="0" smtClean="0"/>
              <a:t> the following:</a:t>
            </a:r>
          </a:p>
          <a:p>
            <a:r>
              <a:rPr lang="en-US" baseline="0" dirty="0" smtClean="0"/>
              <a:t>Introductions, which include your points of contact when processing for your people</a:t>
            </a:r>
          </a:p>
          <a:p>
            <a:r>
              <a:rPr lang="en-US" baseline="0" dirty="0" smtClean="0"/>
              <a:t>One or two slides reviewing the elements of the new plan</a:t>
            </a:r>
          </a:p>
          <a:p>
            <a:r>
              <a:rPr lang="en-US" baseline="0" dirty="0" smtClean="0"/>
              <a:t>What you as bookkeepers / HR / Payroll people will be doing to process the payments toward the retirement benefits</a:t>
            </a:r>
          </a:p>
          <a:p>
            <a:r>
              <a:rPr lang="en-US" baseline="0" dirty="0" smtClean="0"/>
              <a:t>Huge initiative:  Auto-enrollment into the 403(b) (</a:t>
            </a:r>
            <a:r>
              <a:rPr lang="en-US" baseline="0" dirty="0" err="1" smtClean="0"/>
              <a:t>Krystle</a:t>
            </a:r>
            <a:r>
              <a:rPr lang="en-US" baseline="0" dirty="0" smtClean="0"/>
              <a:t> / Carolina will be presenting this. They will also walk you through the completion of the forms, which you need to know for new-hires as well as changes and the auto-enrollment initiative</a:t>
            </a:r>
          </a:p>
          <a:p>
            <a:r>
              <a:rPr lang="en-US" baseline="0" dirty="0" smtClean="0"/>
              <a:t>Your to-do list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Please very quickly share your name, your role, and your entity.</a:t>
            </a:r>
          </a:p>
          <a:p>
            <a:r>
              <a:rPr lang="en-US" dirty="0" smtClean="0"/>
              <a:t>Tell</a:t>
            </a:r>
            <a:r>
              <a:rPr lang="en-US" baseline="0" dirty="0" smtClean="0"/>
              <a:t> us whether your responsibilities include HR, Payroll, or both.</a:t>
            </a:r>
          </a:p>
          <a:p>
            <a:r>
              <a:rPr lang="en-US" baseline="0" dirty="0" smtClean="0"/>
              <a:t>When you share your entity, tell us whether you are current 403(b) participants</a:t>
            </a:r>
          </a:p>
          <a:p>
            <a:r>
              <a:rPr lang="en-US" baseline="0" dirty="0" smtClean="0"/>
              <a:t>The Archdiocese of Miami provides you your retirement benefits. The Pension Board designed this program. The Finance Office and Human Resources Office work together with our service providers, Gabriel Roeder &amp; Smith, United Capital, and Mass Mutual regarding these benefits. Those of this group who will be presenting today are Margie </a:t>
            </a:r>
            <a:r>
              <a:rPr lang="en-US" baseline="0" dirty="0" err="1" smtClean="0"/>
              <a:t>Pontillo</a:t>
            </a:r>
            <a:r>
              <a:rPr lang="en-US" baseline="0" dirty="0" smtClean="0"/>
              <a:t> from Finance, whom most of you have worked with regarding pension and 403(b) payments from your entities; Lisa Pinto from Human Resources; Susan Waddell from the Benefits Office, which is also The Health Plan, and you all work with her team already in processing health benefits; and K / C from United Capital, our partners who provide us the 403(b) program w/ Mass Mutual.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Retirement</a:t>
            </a:r>
            <a:r>
              <a:rPr lang="en-US" baseline="0" dirty="0" smtClean="0"/>
              <a:t> is one event. ADOM provides for priests and lay employees through the pension and cash balance plan (pension moves to cash balance for lay as of 1/1/13). GRS administers this for ADOM by means of a Trust</a:t>
            </a:r>
          </a:p>
          <a:p>
            <a:r>
              <a:rPr lang="en-US" baseline="0" dirty="0" smtClean="0"/>
              <a:t>ADOM will match priest and lay contributions to 403(b) plan in the amount of 50% of up to 6% of the deferred salary. </a:t>
            </a:r>
          </a:p>
          <a:p>
            <a:r>
              <a:rPr lang="en-US" baseline="0" dirty="0" smtClean="0"/>
              <a:t>Margie will later share the differences in 403(b) for non-incardinated priests; and the contribution to religious order toward retirement of religious priests, nuns and brothers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What will be different for the bookkeeper in processing the new Retirement</a:t>
            </a:r>
            <a:r>
              <a:rPr lang="en-US" baseline="0" dirty="0" smtClean="0"/>
              <a:t> Program?</a:t>
            </a:r>
          </a:p>
          <a:p>
            <a:r>
              <a:rPr lang="en-US" baseline="0" dirty="0" smtClean="0"/>
              <a:t>What won’t change is the monthly invoice from Gabriel, Roeder &amp; Smith. This invoice will include the Priest Pension Plan and the Lay Cash Balance Plan amounts</a:t>
            </a:r>
          </a:p>
          <a:p>
            <a:r>
              <a:rPr lang="en-US" baseline="0" dirty="0" smtClean="0"/>
              <a:t>What will change – and only slightly – is the 403(b) plan, for those entities who already participate (show of hands?)</a:t>
            </a:r>
          </a:p>
          <a:p>
            <a:r>
              <a:rPr lang="en-US" baseline="0" dirty="0" smtClean="0"/>
              <a:t>For those entities who do not currently participate, you have a greater learning curve here.</a:t>
            </a:r>
          </a:p>
          <a:p>
            <a:r>
              <a:rPr lang="en-US" baseline="0" dirty="0" smtClean="0"/>
              <a:t>You’ll still send a monthly check to Mass Mutual. The check will include the employee deferral; AND the enhancement of the ADOM match</a:t>
            </a:r>
          </a:p>
          <a:p>
            <a:r>
              <a:rPr lang="en-US" baseline="0" dirty="0" smtClean="0"/>
              <a:t>The spreadsheet that reconciles the breakdown with the check will no longer be sent to Dorsa – it will be sent to our ADOM Benefits Department, aka The Health Plan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Margie will be</a:t>
            </a:r>
            <a:r>
              <a:rPr lang="en-US" baseline="0" dirty="0" smtClean="0"/>
              <a:t> sharing with you the new amounts to the priest pension plan</a:t>
            </a:r>
          </a:p>
          <a:p>
            <a:r>
              <a:rPr lang="en-US" baseline="0" dirty="0" smtClean="0"/>
              <a:t>Let’s take a look at the cash balance plan and how GRS will calculate this – and what you as bookkeepers / payroll staff need to provide to GRS for their calculations of what to invoice you.</a:t>
            </a:r>
          </a:p>
          <a:p>
            <a:pPr lvl="1"/>
            <a:r>
              <a:rPr lang="en-US" dirty="0" smtClean="0"/>
              <a:t>Lay employees receive a Pay Credit each year if they</a:t>
            </a:r>
            <a:r>
              <a:rPr lang="en-US" baseline="0" dirty="0" smtClean="0"/>
              <a:t> </a:t>
            </a:r>
            <a:r>
              <a:rPr lang="en-US" dirty="0" smtClean="0"/>
              <a:t>meet the Plan year service hour requirement.</a:t>
            </a:r>
          </a:p>
          <a:p>
            <a:pPr lvl="1"/>
            <a:r>
              <a:rPr lang="en-US" dirty="0" smtClean="0"/>
              <a:t>If they qualify, they also receive a Transition Credit each year if they meet the Plan year service hour requirement.</a:t>
            </a:r>
          </a:p>
          <a:p>
            <a:pPr lvl="1"/>
            <a:r>
              <a:rPr lang="en-US" dirty="0" smtClean="0"/>
              <a:t>How does GRS calculate the amounts:  1.  The date of hire you</a:t>
            </a:r>
            <a:r>
              <a:rPr lang="en-US" baseline="0" dirty="0" smtClean="0"/>
              <a:t> give them when each employee starts;   2.  The annual hours that determine eligibility when you complete the annual census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take a look at those</a:t>
            </a:r>
            <a:r>
              <a:rPr lang="en-US" baseline="0" dirty="0" smtClean="0"/>
              <a:t> who serve in our Archdiocese and how ADOM provides for their retirement. </a:t>
            </a:r>
          </a:p>
          <a:p>
            <a:r>
              <a:rPr lang="en-US" baseline="0" dirty="0" smtClean="0"/>
              <a:t>Which groups do not participate in the 403(B)? Anyone know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4AD3-87EA-4DF6-8CC8-6A6F3F9F1E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4AD3-87EA-4DF6-8CC8-6A6F3F9F1E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4AD3-87EA-4DF6-8CC8-6A6F3F9F1E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6C07FD-DF1E-4A90-9B2B-B0082D8E7FFD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A8BEC8-1C02-4EEE-B778-C8B4D16AA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8F22-9036-4E65-B0CE-B36E31E31CF3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D891-0E6B-4C29-8702-7F4E7FAC3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FC31-347C-4D0A-90B0-14784A6062FD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4186-250A-4404-AF46-B57B07F7E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FBEB-280F-4BDC-8723-37B1804DD786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F836-E8AB-4135-8A43-0586D819B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5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6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8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1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2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3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14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590800" y="3260725"/>
            <a:ext cx="65532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7B29-845F-42DB-B6B7-435D6E26AFD9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808-E5F9-4886-A87B-A097ACE60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</a:blip>
          <a:stretch>
            <a:fillRect/>
          </a:stretch>
        </p:blipFill>
        <p:spPr>
          <a:xfrm rot="5400000">
            <a:off x="-2816379" y="2865715"/>
            <a:ext cx="6857999" cy="1126571"/>
          </a:xfrm>
          <a:prstGeom prst="rect">
            <a:avLst/>
          </a:prstGeom>
        </p:spPr>
      </p:pic>
      <p:pic>
        <p:nvPicPr>
          <p:cNvPr id="5" name="Picture 8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</a:blip>
          <a:stretch>
            <a:fillRect/>
          </a:stretch>
        </p:blipFill>
        <p:spPr>
          <a:xfrm rot="5400000">
            <a:off x="-2891150" y="2830213"/>
            <a:ext cx="6858000" cy="1200958"/>
          </a:xfrm>
          <a:prstGeom prst="rect">
            <a:avLst/>
          </a:prstGeom>
        </p:spPr>
      </p:pic>
      <p:pic>
        <p:nvPicPr>
          <p:cNvPr id="6" name="Picture 6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 rot="5400000">
            <a:off x="-2953781" y="2828521"/>
            <a:ext cx="6858000" cy="1200958"/>
          </a:xfrm>
          <a:prstGeom prst="rect">
            <a:avLst/>
          </a:prstGeom>
        </p:spPr>
      </p:pic>
      <p:pic>
        <p:nvPicPr>
          <p:cNvPr id="7" name="Picture 10" descr="Wave10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 rot="5400000">
            <a:off x="-3062616" y="2956141"/>
            <a:ext cx="6858001" cy="945719"/>
          </a:xfrm>
          <a:prstGeom prst="rect">
            <a:avLst/>
          </a:prstGeom>
        </p:spPr>
      </p:pic>
      <p:pic>
        <p:nvPicPr>
          <p:cNvPr id="8" name="Picture 13" descr="Wave1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</a:blip>
          <a:stretch>
            <a:fillRect/>
          </a:stretch>
        </p:blipFill>
        <p:spPr>
          <a:xfrm>
            <a:off x="-106475" y="5436296"/>
            <a:ext cx="9250475" cy="143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2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AB4D-9660-4758-BF27-28560EB38A75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8749-8B99-4A2D-AE74-6060BD7C9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BEB1-F2CA-422B-AE65-EFCFD8CD2CBC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0C62-9AA4-473D-8DFC-D2E9B651F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BE3A-CDCD-40BA-A416-3CDE287EEF56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4623-2C41-491F-BBB9-A61B320A5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603F-CBCE-4966-84C5-0974E33D6091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7A0B-CACE-42AA-B0DE-292D37FD6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5544-B8B9-4061-ABCA-77675C8DFDD8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4F53-25B3-454A-973F-E8D37C764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5E23-36E0-4CD5-805F-2132AF97F25D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A16D-680F-4C3D-B671-101547079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87CE-9D34-410F-BA18-1EFD82913255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5777-37D5-4485-90A6-5F34AB4B9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C817E-A7DD-47E3-81BB-241252CB5F4C}" type="datetime1">
              <a:rPr lang="en-US"/>
              <a:pPr>
                <a:defRPr/>
              </a:pPr>
              <a:t>11/5/2012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AA33F8-8F85-4697-8779-5D89B2B89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403b@adomhealthplan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dom.inf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062" y="941696"/>
            <a:ext cx="8840337" cy="1470025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Archdiocese of miami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317500" y="2255838"/>
            <a:ext cx="7926848" cy="1829465"/>
          </a:xfrm>
        </p:spPr>
        <p:txBody>
          <a:bodyPr/>
          <a:lstStyle/>
          <a:p>
            <a:pPr algn="r" eaLnBrk="1" hangingPunct="1"/>
            <a:r>
              <a:rPr lang="en-US" dirty="0" smtClean="0">
                <a:solidFill>
                  <a:srgbClr val="17375E"/>
                </a:solidFill>
              </a:rPr>
              <a:t>Bookkeeper / HR / Payroll Training on </a:t>
            </a:r>
          </a:p>
          <a:p>
            <a:pPr algn="r" eaLnBrk="1" hangingPunct="1"/>
            <a:r>
              <a:rPr lang="en-US" dirty="0" smtClean="0">
                <a:solidFill>
                  <a:srgbClr val="17375E"/>
                </a:solidFill>
              </a:rPr>
              <a:t>ADOM New Retirement Program</a:t>
            </a:r>
            <a:br>
              <a:rPr lang="en-US" dirty="0" smtClean="0">
                <a:solidFill>
                  <a:srgbClr val="17375E"/>
                </a:solidFill>
              </a:rPr>
            </a:br>
            <a:r>
              <a:rPr lang="en-US" dirty="0" smtClean="0">
                <a:solidFill>
                  <a:srgbClr val="17375E"/>
                </a:solidFill>
              </a:rPr>
              <a:t>		</a:t>
            </a:r>
            <a:r>
              <a:rPr lang="en-US" sz="2400" i="1" dirty="0" smtClean="0">
                <a:solidFill>
                  <a:srgbClr val="17375E"/>
                </a:solidFill>
              </a:rPr>
              <a:t>effective January 1, </a:t>
            </a:r>
            <a:r>
              <a:rPr lang="en-US" sz="2400" i="1" dirty="0" smtClean="0">
                <a:solidFill>
                  <a:schemeClr val="bg1"/>
                </a:solidFill>
              </a:rPr>
              <a:t>2013</a:t>
            </a:r>
          </a:p>
        </p:txBody>
      </p:sp>
      <p:pic>
        <p:nvPicPr>
          <p:cNvPr id="5" name="Picture 4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50" y="2794000"/>
            <a:ext cx="2260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employer match?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89817" y="2177592"/>
          <a:ext cx="7557576" cy="223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697"/>
                <a:gridCol w="944697"/>
                <a:gridCol w="944697"/>
                <a:gridCol w="944697"/>
                <a:gridCol w="944697"/>
                <a:gridCol w="944697"/>
                <a:gridCol w="944697"/>
                <a:gridCol w="944697"/>
              </a:tblGrid>
              <a:tr h="712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Salary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Other allowances and exp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Reimb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Sample % Withholding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Withholding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amount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Employer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match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(NEVER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more than 3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Employer match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Semi-monthly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payment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 Mass Mutual 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24 paychecks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Hourly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employee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30,000.00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2,400.00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900.00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450.00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56.25 </a:t>
                      </a:r>
                    </a:p>
                  </a:txBody>
                  <a:tcPr marL="9525" marR="9525" marT="9525" marB="0" anchor="b"/>
                </a:tc>
              </a:tr>
              <a:tr h="331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Salaried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employee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6,000.00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187.50 </a:t>
                      </a:r>
                    </a:p>
                  </a:txBody>
                  <a:tcPr marL="9525" marR="9525" marT="9525" marB="0" anchor="b"/>
                </a:tc>
              </a:tr>
              <a:tr h="331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Salaried</a:t>
                      </a:r>
                    </a:p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employee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25,000.00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2,400.00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114.58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88749-8B99-4A2D-AE74-6060BD7C9B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6957" y="1417638"/>
            <a:ext cx="40362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>
                <a:solidFill>
                  <a:schemeClr val="bg1"/>
                </a:solidFill>
              </a:rPr>
              <a:t>Note: Sample only</a:t>
            </a:r>
            <a:endParaRPr lang="en-US" sz="2000" b="1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 to be done: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162374"/>
            <a:ext cx="7485840" cy="4963790"/>
          </a:xfrm>
        </p:spPr>
        <p:txBody>
          <a:bodyPr/>
          <a:lstStyle/>
          <a:p>
            <a:r>
              <a:rPr lang="en-US" sz="2000" dirty="0" smtClean="0"/>
              <a:t>Write monthly check to Gabriel Roeder and Smith for:</a:t>
            </a:r>
          </a:p>
          <a:p>
            <a:pPr lvl="1"/>
            <a:r>
              <a:rPr lang="en-US" sz="2000" dirty="0" smtClean="0"/>
              <a:t>Laity Cash balance contribution</a:t>
            </a:r>
          </a:p>
          <a:p>
            <a:pPr lvl="1"/>
            <a:r>
              <a:rPr lang="en-US" sz="2000" dirty="0" smtClean="0"/>
              <a:t>Incardinated Priests pension contribution</a:t>
            </a:r>
          </a:p>
          <a:p>
            <a:pPr lvl="1"/>
            <a:r>
              <a:rPr lang="en-US" sz="2000" dirty="0" smtClean="0"/>
              <a:t>Religious Brothers and Sisters hired before 1985 pension contribution.</a:t>
            </a:r>
          </a:p>
          <a:p>
            <a:r>
              <a:rPr lang="en-US" sz="2000" dirty="0" smtClean="0"/>
              <a:t>Write check to 403b for:</a:t>
            </a:r>
          </a:p>
          <a:p>
            <a:pPr lvl="1"/>
            <a:r>
              <a:rPr lang="en-US" sz="2000" dirty="0" smtClean="0"/>
              <a:t>Laity  withholding and employer match on each payroll</a:t>
            </a:r>
          </a:p>
          <a:p>
            <a:pPr lvl="1"/>
            <a:r>
              <a:rPr lang="en-US" sz="2000" dirty="0" smtClean="0"/>
              <a:t>Incardinated  Priests  withholding and employer match</a:t>
            </a:r>
          </a:p>
          <a:p>
            <a:pPr lvl="1"/>
            <a:r>
              <a:rPr lang="en-US" sz="2000" dirty="0" smtClean="0"/>
              <a:t>Extern Priests withholding and employer match</a:t>
            </a:r>
          </a:p>
          <a:p>
            <a:pPr lvl="1"/>
            <a:r>
              <a:rPr lang="en-US" sz="2000" dirty="0" smtClean="0"/>
              <a:t>Extern priests  monthly contribution of $291.67</a:t>
            </a:r>
          </a:p>
          <a:p>
            <a:r>
              <a:rPr lang="en-US" sz="2000" dirty="0" smtClean="0"/>
              <a:t>Write monthly check to Religious orders  for:</a:t>
            </a:r>
          </a:p>
          <a:p>
            <a:pPr lvl="1"/>
            <a:r>
              <a:rPr lang="en-US" sz="2000" dirty="0" smtClean="0"/>
              <a:t>Religious Priests $337.50 monthly contribution to the Order</a:t>
            </a:r>
          </a:p>
          <a:p>
            <a:pPr lvl="1"/>
            <a:r>
              <a:rPr lang="en-US" sz="2000" dirty="0" smtClean="0"/>
              <a:t>Religious Brothers and Sisters $337.50 monthly contribution to the order for those hired AFTER 1985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88749-8B99-4A2D-AE74-6060BD7C9BE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 for regular 403(b)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8" y="1677971"/>
            <a:ext cx="7726226" cy="4281865"/>
          </a:xfrm>
        </p:spPr>
        <p:txBody>
          <a:bodyPr/>
          <a:lstStyle/>
          <a:p>
            <a:r>
              <a:rPr lang="en-US" sz="2800" dirty="0" smtClean="0"/>
              <a:t>Employer match = 50% of the first 6% contributed by the employee.</a:t>
            </a:r>
          </a:p>
          <a:p>
            <a:r>
              <a:rPr lang="en-US" sz="2800" dirty="0" smtClean="0"/>
              <a:t>All contributions have to be a whole percentage.</a:t>
            </a:r>
          </a:p>
          <a:p>
            <a:r>
              <a:rPr lang="en-US" sz="2800" dirty="0" smtClean="0"/>
              <a:t>The Logos expense account for the 403b employer match is: 5154-0000-100</a:t>
            </a:r>
          </a:p>
          <a:p>
            <a:r>
              <a:rPr lang="en-US" sz="2800" dirty="0" smtClean="0"/>
              <a:t>Any % changes on an employee contribution you have to review and recalculate the employee match in the same pay period the change is made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88749-8B99-4A2D-AE74-6060BD7C9BE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498C9-9528-402C-BC66-3A1BCF62947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1202" name="Text Box 6"/>
          <p:cNvSpPr txBox="1">
            <a:spLocks noChangeArrowheads="1"/>
          </p:cNvSpPr>
          <p:nvPr/>
        </p:nvSpPr>
        <p:spPr bwMode="auto">
          <a:xfrm>
            <a:off x="596900" y="244475"/>
            <a:ext cx="5659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Corbel" pitchFamily="34" charset="0"/>
              </a:rPr>
              <a:t>403(b) Plan enhancements: </a:t>
            </a:r>
            <a:br>
              <a:rPr lang="en-US" sz="3600" b="1">
                <a:solidFill>
                  <a:schemeClr val="tx2"/>
                </a:solidFill>
                <a:latin typeface="Corbel" pitchFamily="34" charset="0"/>
              </a:rPr>
            </a:br>
            <a:r>
              <a:rPr lang="en-US" sz="3600" b="1">
                <a:solidFill>
                  <a:schemeClr val="tx2"/>
                </a:solidFill>
                <a:latin typeface="Corbel" pitchFamily="34" charset="0"/>
              </a:rPr>
              <a:t>auto enrollment</a:t>
            </a:r>
          </a:p>
        </p:txBody>
      </p:sp>
      <p:sp>
        <p:nvSpPr>
          <p:cNvPr id="51203" name="Content Placeholder 2"/>
          <p:cNvSpPr txBox="1">
            <a:spLocks/>
          </p:cNvSpPr>
          <p:nvPr/>
        </p:nvSpPr>
        <p:spPr bwMode="auto">
          <a:xfrm>
            <a:off x="774700" y="1193800"/>
            <a:ext cx="7245350" cy="486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375E"/>
              </a:buClr>
              <a:buSzPct val="75000"/>
              <a:buFontTx/>
              <a:buChar char="•"/>
            </a:pPr>
            <a:endParaRPr lang="en-US" sz="2400" dirty="0">
              <a:latin typeface="Corbe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17375E"/>
              </a:buClr>
              <a:buSzPct val="75000"/>
              <a:buFontTx/>
              <a:buChar char="•"/>
            </a:pPr>
            <a:r>
              <a:rPr lang="en-US" sz="2400" dirty="0">
                <a:latin typeface="Corbel" pitchFamily="34" charset="0"/>
              </a:rPr>
              <a:t>Effective January 1, 2013: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orbel" pitchFamily="34" charset="0"/>
              </a:rPr>
              <a:t>Any priests and employees who do not </a:t>
            </a:r>
            <a:r>
              <a:rPr lang="en-US" sz="2400" dirty="0">
                <a:latin typeface="Corbel" pitchFamily="34" charset="0"/>
              </a:rPr>
              <a:t>contribute at least 3% to the 403(b) Plan, </a:t>
            </a:r>
            <a:r>
              <a:rPr lang="en-US" sz="2400" dirty="0" smtClean="0">
                <a:latin typeface="Corbel" pitchFamily="34" charset="0"/>
              </a:rPr>
              <a:t>will </a:t>
            </a:r>
            <a:r>
              <a:rPr lang="en-US" sz="2400" dirty="0">
                <a:latin typeface="Corbel" pitchFamily="34" charset="0"/>
              </a:rPr>
              <a:t>be automatically enrolled at a 3% contribution </a:t>
            </a:r>
            <a:r>
              <a:rPr lang="en-US" sz="2400" dirty="0" smtClean="0">
                <a:latin typeface="Corbel" pitchFamily="34" charset="0"/>
              </a:rPr>
              <a:t>rate</a:t>
            </a:r>
            <a:r>
              <a:rPr lang="en-US" sz="2400" dirty="0" smtClean="0">
                <a:solidFill>
                  <a:srgbClr val="FF0000"/>
                </a:solidFill>
                <a:latin typeface="Corbel" pitchFamily="34" charset="0"/>
              </a:rPr>
              <a:t> unless they indicate otherwise in application</a:t>
            </a:r>
            <a:r>
              <a:rPr lang="en-US" sz="2400" dirty="0" smtClean="0">
                <a:latin typeface="Corbel" pitchFamily="34" charset="0"/>
              </a:rPr>
              <a:t>.</a:t>
            </a:r>
            <a:endParaRPr lang="en-US" sz="2400" dirty="0">
              <a:latin typeface="Corbe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latin typeface="Corbel" pitchFamily="34" charset="0"/>
              </a:rPr>
              <a:t>If </a:t>
            </a:r>
            <a:r>
              <a:rPr lang="en-US" sz="2400" dirty="0" smtClean="0">
                <a:latin typeface="Corbel" pitchFamily="34" charset="0"/>
              </a:rPr>
              <a:t>they are </a:t>
            </a:r>
            <a:r>
              <a:rPr lang="en-US" sz="2400" dirty="0">
                <a:latin typeface="Corbel" pitchFamily="34" charset="0"/>
              </a:rPr>
              <a:t>already contributing 3% or more, </a:t>
            </a:r>
            <a:r>
              <a:rPr lang="en-US" sz="2400" dirty="0" smtClean="0">
                <a:latin typeface="Corbel" pitchFamily="34" charset="0"/>
              </a:rPr>
              <a:t>their current </a:t>
            </a:r>
            <a:r>
              <a:rPr lang="en-US" sz="2400" dirty="0">
                <a:latin typeface="Corbel" pitchFamily="34" charset="0"/>
              </a:rPr>
              <a:t>contribution rate will remain the same.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orbel" pitchFamily="34" charset="0"/>
              </a:rPr>
              <a:t>They will </a:t>
            </a:r>
            <a:r>
              <a:rPr lang="en-US" sz="2400" dirty="0">
                <a:latin typeface="Corbel" pitchFamily="34" charset="0"/>
              </a:rPr>
              <a:t>be able to adjust </a:t>
            </a:r>
            <a:r>
              <a:rPr lang="en-US" sz="2400" dirty="0" smtClean="0">
                <a:latin typeface="Corbel" pitchFamily="34" charset="0"/>
              </a:rPr>
              <a:t>their contribution </a:t>
            </a:r>
            <a:r>
              <a:rPr lang="en-US" sz="2400" dirty="0">
                <a:latin typeface="Corbel" pitchFamily="34" charset="0"/>
              </a:rPr>
              <a:t>rate any time after January 1</a:t>
            </a:r>
            <a:r>
              <a:rPr lang="en-US" sz="2400" dirty="0" smtClean="0">
                <a:latin typeface="Corbel" pitchFamily="34" charset="0"/>
              </a:rPr>
              <a:t>.</a:t>
            </a:r>
          </a:p>
          <a:p>
            <a:pPr marL="342900" lvl="1" indent="-342900">
              <a:spcBef>
                <a:spcPct val="20000"/>
              </a:spcBef>
              <a:buClr>
                <a:srgbClr val="17375E"/>
              </a:buClr>
              <a:buSzPct val="75000"/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At this point, </a:t>
            </a:r>
            <a:r>
              <a:rPr lang="en-US" sz="2400" u="sng" dirty="0" smtClean="0">
                <a:latin typeface="Corbel" pitchFamily="34" charset="0"/>
              </a:rPr>
              <a:t>United Capital</a:t>
            </a:r>
            <a:r>
              <a:rPr lang="en-US" sz="2400" dirty="0" smtClean="0">
                <a:latin typeface="Corbel" pitchFamily="34" charset="0"/>
              </a:rPr>
              <a:t> will share details on the 403(b) plan and what you need to do to from now until January 1 to implement auto-enrollment.</a:t>
            </a:r>
            <a:endParaRPr lang="en-US" sz="2400" dirty="0">
              <a:latin typeface="Corbe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endParaRPr lang="en-US" sz="24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 from now until Jan.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679570" cy="4708525"/>
          </a:xfrm>
        </p:spPr>
        <p:txBody>
          <a:bodyPr/>
          <a:lstStyle/>
          <a:p>
            <a:r>
              <a:rPr lang="en-US" sz="2000" dirty="0" smtClean="0"/>
              <a:t>Distribute 403(b) booklets to employees for selection of amount and plan, or opt-out</a:t>
            </a:r>
          </a:p>
          <a:p>
            <a:r>
              <a:rPr lang="en-US" sz="2000" dirty="0" smtClean="0"/>
              <a:t>All </a:t>
            </a:r>
            <a:r>
              <a:rPr lang="en-US" sz="2000" u="sng" dirty="0" smtClean="0"/>
              <a:t>completed</a:t>
            </a:r>
            <a:r>
              <a:rPr lang="en-US" sz="2000" dirty="0" smtClean="0"/>
              <a:t> enrollment forms due to </a:t>
            </a:r>
            <a:r>
              <a:rPr lang="en-US" sz="2000" dirty="0" smtClean="0">
                <a:hlinkClick r:id="rId3"/>
              </a:rPr>
              <a:t>403b@adomhealthplan.org</a:t>
            </a:r>
            <a:r>
              <a:rPr lang="en-US" sz="2000" dirty="0" smtClean="0"/>
              <a:t> (or Pastoral Center for hard copies) one week from today. Please proofread!</a:t>
            </a:r>
          </a:p>
          <a:p>
            <a:r>
              <a:rPr lang="en-US" sz="2000" dirty="0" smtClean="0"/>
              <a:t>Hard copies of forms filed in personnel folders, copies to payroll for deduction calculations.</a:t>
            </a:r>
          </a:p>
          <a:p>
            <a:r>
              <a:rPr lang="en-US" sz="2000" dirty="0" smtClean="0"/>
              <a:t>Spreadsheets prepared with salary of every employee and respective deferral percentages. </a:t>
            </a:r>
            <a:r>
              <a:rPr lang="en-US" sz="1800" i="1" dirty="0" smtClean="0"/>
              <a:t>(1</a:t>
            </a:r>
            <a:r>
              <a:rPr lang="en-US" sz="1800" i="1" baseline="30000" dirty="0" smtClean="0"/>
              <a:t>st</a:t>
            </a:r>
            <a:r>
              <a:rPr lang="en-US" sz="1800" i="1" dirty="0" smtClean="0"/>
              <a:t> payroll to </a:t>
            </a:r>
            <a:r>
              <a:rPr lang="en-US" sz="1800" i="1" dirty="0" smtClean="0">
                <a:hlinkClick r:id="rId3"/>
              </a:rPr>
              <a:t>403b@adomhealthplan.org</a:t>
            </a:r>
            <a:r>
              <a:rPr lang="en-US" sz="1800" i="1" dirty="0" smtClean="0"/>
              <a:t>)</a:t>
            </a:r>
            <a:endParaRPr lang="en-US" sz="2000" i="1" dirty="0" smtClean="0"/>
          </a:p>
          <a:p>
            <a:r>
              <a:rPr lang="en-US" sz="2000" dirty="0" smtClean="0"/>
              <a:t>New Hire ADOM match eligibility determined based on scheduled hours. (20+ hours/week in 12-month year)</a:t>
            </a:r>
          </a:p>
          <a:p>
            <a:r>
              <a:rPr lang="en-US" sz="2000" dirty="0" smtClean="0"/>
              <a:t>Password protect spreadsheets used for employee census; password = entity number. ADOM needs updates as they occur (new hires, separations)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7845" name="TextBox 5"/>
          <p:cNvSpPr txBox="1">
            <a:spLocks noChangeArrowheads="1"/>
          </p:cNvSpPr>
          <p:nvPr/>
        </p:nvSpPr>
        <p:spPr bwMode="auto">
          <a:xfrm>
            <a:off x="1201737" y="1410346"/>
            <a:ext cx="707435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This presentation will be posted at </a:t>
            </a:r>
            <a:r>
              <a:rPr lang="en-US" sz="2000" dirty="0" smtClean="0">
                <a:hlinkClick r:id="rId3"/>
              </a:rPr>
              <a:t>www.theadom.info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the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000" dirty="0" smtClean="0"/>
              <a:t>Folder:  Human Resources / Training and Presentations </a:t>
            </a:r>
            <a:endParaRPr lang="en-US" sz="2000" dirty="0"/>
          </a:p>
        </p:txBody>
      </p:sp>
      <p:pic>
        <p:nvPicPr>
          <p:cNvPr id="77846" name="Picture 6" descr="small logo e-librar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7273" y="1894399"/>
            <a:ext cx="2067791" cy="8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50" y="2794000"/>
            <a:ext cx="2260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18A9-E1F8-4D1B-B962-57F57591FF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9875" name="TextBox 4"/>
          <p:cNvSpPr txBox="1">
            <a:spLocks noChangeArrowheads="1"/>
          </p:cNvSpPr>
          <p:nvPr/>
        </p:nvSpPr>
        <p:spPr bwMode="auto">
          <a:xfrm>
            <a:off x="876300" y="715963"/>
            <a:ext cx="7485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The Retirement Program for Lay Employees is designed to provide a competitive benefit that supports your needs for retirement and fulfills the </a:t>
            </a:r>
            <a:r>
              <a:rPr lang="en-US" sz="2400" b="1" dirty="0" err="1">
                <a:latin typeface="+mn-lt"/>
              </a:rPr>
              <a:t>ADOM’s</a:t>
            </a:r>
            <a:r>
              <a:rPr lang="en-US" sz="2400" b="1" dirty="0">
                <a:latin typeface="+mn-lt"/>
              </a:rPr>
              <a:t> goal to provide a Plan that is sustainable and supportive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of the Church’s mission.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819150" y="1243013"/>
            <a:ext cx="7453313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Welcome and Introductions</a:t>
            </a:r>
          </a:p>
          <a:p>
            <a:pPr eaLnBrk="1" hangingPunct="1"/>
            <a:r>
              <a:rPr lang="en-US" dirty="0" smtClean="0"/>
              <a:t>ADOM’s  Retirement Program Overview</a:t>
            </a:r>
          </a:p>
          <a:p>
            <a:pPr eaLnBrk="1" hangingPunct="1"/>
            <a:r>
              <a:rPr lang="en-US" dirty="0" smtClean="0"/>
              <a:t>How this change affects your regular bookkeeping and benefits processing beginning January 1</a:t>
            </a:r>
          </a:p>
          <a:p>
            <a:pPr eaLnBrk="1" hangingPunct="1"/>
            <a:r>
              <a:rPr lang="en-US" dirty="0" smtClean="0"/>
              <a:t>Details on the 403(b) auto-enrollment and what you need to do between now and January 1</a:t>
            </a:r>
          </a:p>
          <a:p>
            <a:pPr eaLnBrk="1" hangingPunct="1"/>
            <a:r>
              <a:rPr lang="en-US" dirty="0" smtClean="0"/>
              <a:t>To-do list</a:t>
            </a:r>
          </a:p>
        </p:txBody>
      </p:sp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701675" y="358775"/>
            <a:ext cx="732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Corbel" pitchFamily="34" charset="0"/>
              </a:rPr>
              <a:t>What we’ll cover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86BAC-F7B6-4811-BA01-7ADA5BF942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819150" y="1243013"/>
            <a:ext cx="7453313" cy="19573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Your name</a:t>
            </a:r>
          </a:p>
          <a:p>
            <a:pPr eaLnBrk="1" hangingPunct="1"/>
            <a:r>
              <a:rPr lang="en-US" dirty="0" smtClean="0"/>
              <a:t>Your role (HR / Payroll or both)</a:t>
            </a:r>
          </a:p>
          <a:p>
            <a:pPr eaLnBrk="1" hangingPunct="1"/>
            <a:r>
              <a:rPr lang="en-US" dirty="0" smtClean="0"/>
              <a:t>Your entity  (current 403(b)?)</a:t>
            </a:r>
          </a:p>
        </p:txBody>
      </p:sp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701675" y="358775"/>
            <a:ext cx="732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rbel" pitchFamily="34" charset="0"/>
              </a:rPr>
              <a:t>Introductions</a:t>
            </a:r>
            <a:endParaRPr lang="en-US" sz="3600" b="1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86BAC-F7B6-4811-BA01-7ADA5BF942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819150" y="3200400"/>
            <a:ext cx="7453313" cy="2597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ADOM Representatives: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Human Resources, including Benefits (Health Plan team), Finance / Payroll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United Capital: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Krystle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Kaufman, Carolina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Uribe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6261100" y="2162175"/>
            <a:ext cx="2070100" cy="425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403(b) </a:t>
            </a:r>
            <a:r>
              <a:rPr lang="en-US" dirty="0" smtClean="0">
                <a:solidFill>
                  <a:srgbClr val="FFFF00"/>
                </a:solidFill>
              </a:rPr>
              <a:t>Plan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674688" y="2587625"/>
            <a:ext cx="24828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lvl="1" indent="-173038">
              <a:buFontTx/>
              <a:buChar char="•"/>
              <a:defRPr/>
            </a:pPr>
            <a:r>
              <a:rPr lang="en-US" dirty="0" smtClean="0">
                <a:latin typeface="+mn-lt"/>
              </a:rPr>
              <a:t>Earned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benefit based on </a:t>
            </a:r>
            <a:r>
              <a:rPr lang="en-US" sz="1600" dirty="0" smtClean="0">
                <a:latin typeface="+mn-lt"/>
              </a:rPr>
              <a:t>pay </a:t>
            </a:r>
            <a:r>
              <a:rPr lang="en-US" sz="1600" dirty="0">
                <a:latin typeface="+mn-lt"/>
              </a:rPr>
              <a:t>and years of service </a:t>
            </a:r>
            <a:r>
              <a:rPr lang="en-US" sz="1600" dirty="0" smtClean="0">
                <a:latin typeface="+mn-lt"/>
              </a:rPr>
              <a:t>(as </a:t>
            </a:r>
            <a:r>
              <a:rPr lang="en-US" sz="1600" dirty="0">
                <a:latin typeface="+mn-lt"/>
              </a:rPr>
              <a:t>of </a:t>
            </a:r>
            <a:r>
              <a:rPr lang="en-US" sz="1600" dirty="0" smtClean="0">
                <a:latin typeface="+mn-lt"/>
              </a:rPr>
              <a:t>12/31/2012 for lay people).</a:t>
            </a:r>
          </a:p>
          <a:p>
            <a:pPr marL="231775" lvl="1" indent="-173038">
              <a:buFont typeface="Wingdings" pitchFamily="2" charset="2"/>
              <a:buChar char="Ø"/>
              <a:defRPr/>
            </a:pPr>
            <a:r>
              <a:rPr lang="en-US" sz="1600" i="1" dirty="0" smtClean="0">
                <a:latin typeface="+mn-lt"/>
              </a:rPr>
              <a:t>(Gabriel, Roeder &amp; Smith)</a:t>
            </a:r>
            <a:endParaRPr lang="en-US" sz="1600" i="1" dirty="0">
              <a:latin typeface="+mn-lt"/>
            </a:endParaRPr>
          </a:p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28675" name="Text Box 17"/>
          <p:cNvSpPr txBox="1">
            <a:spLocks noChangeArrowheads="1"/>
          </p:cNvSpPr>
          <p:nvPr/>
        </p:nvSpPr>
        <p:spPr bwMode="auto">
          <a:xfrm>
            <a:off x="817562" y="1413014"/>
            <a:ext cx="7513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376091"/>
                </a:solidFill>
              </a:rPr>
              <a:t>Available for employees and non-Order priests upon Retirement, if eligible:</a:t>
            </a:r>
            <a:endParaRPr lang="en-US" sz="2000" b="1" i="1" dirty="0">
              <a:solidFill>
                <a:srgbClr val="376091"/>
              </a:solidFill>
            </a:endParaRPr>
          </a:p>
        </p:txBody>
      </p:sp>
      <p:pic>
        <p:nvPicPr>
          <p:cNvPr id="28676" name="Picture 2" descr="C:\Documents and Settings\james-martin\Local Settings\Temporary Internet Files\Content.IE5\LURPMWJ0\MC9001973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162175"/>
            <a:ext cx="26098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817563" y="4005263"/>
            <a:ext cx="2070100" cy="425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Cash Balance Plan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17563" y="2120900"/>
            <a:ext cx="2070100" cy="423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Pension Plan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674688" y="4459288"/>
            <a:ext cx="24828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lvl="1" indent="-173038">
              <a:buFontTx/>
              <a:buChar char="•"/>
            </a:pPr>
            <a:r>
              <a:rPr lang="en-US" b="1" dirty="0">
                <a:latin typeface="Corbel" pitchFamily="34" charset="0"/>
              </a:rPr>
              <a:t>New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sz="1600" dirty="0">
                <a:latin typeface="Corbel" pitchFamily="34" charset="0"/>
              </a:rPr>
              <a:t>benefit builds over time through pay and interest </a:t>
            </a:r>
            <a:r>
              <a:rPr lang="en-US" sz="1600" dirty="0" smtClean="0">
                <a:latin typeface="Corbel" pitchFamily="34" charset="0"/>
              </a:rPr>
              <a:t>credits</a:t>
            </a:r>
          </a:p>
          <a:p>
            <a:pPr marL="231775" lvl="1" indent="-173038">
              <a:buFont typeface="Wingdings" pitchFamily="2" charset="2"/>
              <a:buChar char="Ø"/>
              <a:defRPr/>
            </a:pPr>
            <a:r>
              <a:rPr lang="en-US" sz="1600" i="1" dirty="0" smtClean="0">
                <a:latin typeface="+mn-lt"/>
              </a:rPr>
              <a:t>(Gabriel, Roeder &amp; Smith)</a:t>
            </a:r>
            <a:endParaRPr lang="en-US" sz="1600" i="1" dirty="0">
              <a:latin typeface="+mn-lt"/>
            </a:endParaRP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6108700" y="2613025"/>
            <a:ext cx="24828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lvl="1" indent="-173038">
              <a:buFontTx/>
              <a:buChar char="•"/>
            </a:pPr>
            <a:r>
              <a:rPr lang="en-US" sz="1600" b="1" dirty="0" smtClean="0">
                <a:latin typeface="Corbel" pitchFamily="34" charset="0"/>
              </a:rPr>
              <a:t>Enhanced</a:t>
            </a:r>
            <a:r>
              <a:rPr lang="en-US" sz="1600" dirty="0" smtClean="0">
                <a:latin typeface="Corbel" pitchFamily="34" charset="0"/>
              </a:rPr>
              <a:t> benefit </a:t>
            </a:r>
            <a:r>
              <a:rPr lang="en-US" sz="1600" dirty="0">
                <a:latin typeface="Corbel" pitchFamily="34" charset="0"/>
              </a:rPr>
              <a:t>builds through </a:t>
            </a:r>
            <a:r>
              <a:rPr lang="en-US" sz="1600" dirty="0" smtClean="0">
                <a:latin typeface="Corbel" pitchFamily="34" charset="0"/>
              </a:rPr>
              <a:t>employee contributions</a:t>
            </a:r>
            <a:r>
              <a:rPr lang="en-US" sz="1600" dirty="0">
                <a:latin typeface="Corbel" pitchFamily="34" charset="0"/>
              </a:rPr>
              <a:t>, ADOM matching contributions and investment  returns.</a:t>
            </a:r>
          </a:p>
          <a:p>
            <a:pPr marL="231775" lvl="1" indent="-173038">
              <a:buFontTx/>
              <a:buChar char="•"/>
            </a:pPr>
            <a:r>
              <a:rPr lang="en-US" sz="1600" dirty="0">
                <a:latin typeface="Corbel" pitchFamily="34" charset="0"/>
              </a:rPr>
              <a:t>Current balance carries </a:t>
            </a:r>
            <a:r>
              <a:rPr lang="en-US" sz="1600" dirty="0" smtClean="0">
                <a:latin typeface="Corbel" pitchFamily="34" charset="0"/>
              </a:rPr>
              <a:t>over</a:t>
            </a:r>
          </a:p>
          <a:p>
            <a:pPr marL="231775" lvl="1" indent="-173038">
              <a:buFont typeface="Wingdings" pitchFamily="2" charset="2"/>
              <a:buChar char="Ø"/>
            </a:pPr>
            <a:r>
              <a:rPr lang="en-US" sz="1600" i="1" dirty="0" smtClean="0"/>
              <a:t>(</a:t>
            </a:r>
            <a:r>
              <a:rPr lang="en-US" sz="1600" i="1" dirty="0" smtClean="0">
                <a:latin typeface="+mn-lt"/>
              </a:rPr>
              <a:t>Mass Mutual / United Capital)</a:t>
            </a:r>
            <a:endParaRPr lang="en-US" sz="1600" i="1" dirty="0">
              <a:latin typeface="+mn-lt"/>
            </a:endParaRPr>
          </a:p>
          <a:p>
            <a:pPr>
              <a:buFontTx/>
              <a:buChar char="•"/>
            </a:pP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887663" y="2544763"/>
            <a:ext cx="1470025" cy="931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887663" y="3802063"/>
            <a:ext cx="1287462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4608513" y="2162175"/>
            <a:ext cx="1652587" cy="127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Rectangle 6"/>
          <p:cNvSpPr>
            <a:spLocks noChangeArrowheads="1"/>
          </p:cNvSpPr>
          <p:nvPr/>
        </p:nvSpPr>
        <p:spPr bwMode="auto">
          <a:xfrm>
            <a:off x="5441950" y="4885492"/>
            <a:ext cx="2222500" cy="9106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31775" indent="-173038">
              <a:buFont typeface="Arial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ADOM Health </a:t>
            </a:r>
          </a:p>
          <a:p>
            <a:pPr marL="231775" indent="-173038"/>
            <a:r>
              <a:rPr lang="en-US" dirty="0" smtClean="0">
                <a:solidFill>
                  <a:srgbClr val="FFFF00"/>
                </a:solidFill>
              </a:rPr>
              <a:t>Plan Benefit!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757738" y="3676652"/>
            <a:ext cx="684212" cy="1208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 Box 6"/>
          <p:cNvSpPr txBox="1">
            <a:spLocks noChangeArrowheads="1"/>
          </p:cNvSpPr>
          <p:nvPr/>
        </p:nvSpPr>
        <p:spPr bwMode="auto">
          <a:xfrm>
            <a:off x="623888" y="244475"/>
            <a:ext cx="81200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  <a:latin typeface="Corbel" pitchFamily="34" charset="0"/>
              </a:rPr>
              <a:t>Retirement</a:t>
            </a:r>
            <a:r>
              <a:rPr lang="en-US" sz="2800" b="1" dirty="0" smtClean="0">
                <a:solidFill>
                  <a:schemeClr val="tx2"/>
                </a:solidFill>
                <a:latin typeface="Corbel" pitchFamily="34" charset="0"/>
              </a:rPr>
              <a:t>:  1 Event in the Life of the Employee; Several ADOM Benefits</a:t>
            </a:r>
            <a:r>
              <a:rPr lang="en-US" sz="3600" b="1" dirty="0" smtClean="0">
                <a:solidFill>
                  <a:schemeClr val="tx2"/>
                </a:solidFill>
                <a:latin typeface="Corbel" pitchFamily="34" charset="0"/>
              </a:rPr>
              <a:t> </a:t>
            </a:r>
            <a:endParaRPr lang="en-US" sz="3600" b="1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0751-5280-4A63-AD3F-164D80A3CA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21506" grpId="0"/>
      <p:bldP spid="28677" grpId="0" animBg="1"/>
      <p:bldP spid="28678" grpId="0" animBg="1"/>
      <p:bldP spid="28679" grpId="0"/>
      <p:bldP spid="28680" grpId="0"/>
      <p:bldP spid="286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6261100" y="2162175"/>
            <a:ext cx="2070100" cy="425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403(b) Plan</a:t>
            </a:r>
          </a:p>
        </p:txBody>
      </p:sp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674688" y="2587625"/>
            <a:ext cx="24828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lvl="1" indent="-173038">
              <a:buFontTx/>
              <a:buChar char="•"/>
              <a:defRPr/>
            </a:pPr>
            <a:r>
              <a:rPr lang="en-US" dirty="0" smtClean="0">
                <a:latin typeface="Corbel" pitchFamily="34" charset="0"/>
              </a:rPr>
              <a:t>Priests*:  Monthly payment of invoices to Gabriel, Roeder &amp; Smith</a:t>
            </a:r>
            <a:endParaRPr lang="en-US" sz="1600" i="1" dirty="0" smtClean="0"/>
          </a:p>
          <a:p>
            <a:pPr marL="231775" lvl="1" indent="-173038">
              <a:buFontTx/>
              <a:buChar char="•"/>
              <a:defRPr/>
            </a:pPr>
            <a:r>
              <a:rPr lang="en-US" dirty="0" smtClean="0">
                <a:latin typeface="+mn-lt"/>
              </a:rPr>
              <a:t>Lay:  No Bookkeeper Processing after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12/31/2012</a:t>
            </a:r>
            <a:r>
              <a:rPr lang="en-US" sz="1600" dirty="0" smtClean="0">
                <a:latin typeface="+mn-lt"/>
              </a:rPr>
              <a:t>.</a:t>
            </a:r>
          </a:p>
        </p:txBody>
      </p:sp>
      <p:sp>
        <p:nvSpPr>
          <p:cNvPr id="28675" name="Text Box 17"/>
          <p:cNvSpPr txBox="1">
            <a:spLocks noChangeArrowheads="1"/>
          </p:cNvSpPr>
          <p:nvPr/>
        </p:nvSpPr>
        <p:spPr bwMode="auto">
          <a:xfrm>
            <a:off x="817562" y="1554163"/>
            <a:ext cx="7513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376091"/>
                </a:solidFill>
              </a:rPr>
              <a:t>Available for employees upon Retirement, if eligible:</a:t>
            </a:r>
            <a:endParaRPr lang="en-US" sz="2000" b="1" i="1" dirty="0">
              <a:solidFill>
                <a:srgbClr val="376091"/>
              </a:solidFill>
            </a:endParaRPr>
          </a:p>
        </p:txBody>
      </p:sp>
      <p:pic>
        <p:nvPicPr>
          <p:cNvPr id="28676" name="Picture 2" descr="C:\Documents and Settings\james-martin\Local Settings\Temporary Internet Files\Content.IE5\LURPMWJ0\MC9001973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162175"/>
            <a:ext cx="26098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817563" y="4792940"/>
            <a:ext cx="2070100" cy="425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Cash Balance Plan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17563" y="2120900"/>
            <a:ext cx="2070100" cy="423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Pension Plan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674688" y="5218390"/>
            <a:ext cx="2482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lvl="1" indent="-173038">
              <a:buFontTx/>
              <a:buChar char="•"/>
            </a:pPr>
            <a:r>
              <a:rPr lang="en-US" b="1" dirty="0" smtClean="0">
                <a:latin typeface="Corbel" pitchFamily="34" charset="0"/>
              </a:rPr>
              <a:t>Lay:  Monthly payment of invoices to Gabriel, Roeder &amp; Smith</a:t>
            </a:r>
            <a:endParaRPr lang="en-US" sz="1600" i="1" dirty="0">
              <a:latin typeface="+mn-lt"/>
            </a:endParaRP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6108700" y="2613025"/>
            <a:ext cx="285242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lvl="1" indent="-173038">
              <a:buFontTx/>
              <a:buChar char="•"/>
            </a:pPr>
            <a:r>
              <a:rPr lang="en-US" sz="1600" b="1" dirty="0" smtClean="0">
                <a:latin typeface="Corbel" pitchFamily="34" charset="0"/>
              </a:rPr>
              <a:t>Every Payroll:</a:t>
            </a:r>
          </a:p>
          <a:p>
            <a:pPr marL="401637" lvl="1" indent="-342900">
              <a:buFont typeface="+mj-lt"/>
              <a:buAutoNum type="arabicPeriod"/>
            </a:pPr>
            <a:r>
              <a:rPr lang="en-US" sz="1600" dirty="0" smtClean="0">
                <a:latin typeface="Corbel" pitchFamily="34" charset="0"/>
              </a:rPr>
              <a:t>Employee deferral = X%</a:t>
            </a:r>
          </a:p>
          <a:p>
            <a:pPr marL="401637" lvl="1" indent="-342900">
              <a:buFont typeface="+mj-lt"/>
              <a:buAutoNum type="arabicPeriod"/>
            </a:pPr>
            <a:r>
              <a:rPr lang="en-US" sz="1600" dirty="0" smtClean="0">
                <a:latin typeface="Corbel" pitchFamily="34" charset="0"/>
              </a:rPr>
              <a:t>ADOM match = .50 * X%  (up to X=6)</a:t>
            </a:r>
          </a:p>
          <a:p>
            <a:pPr marL="231775" lvl="1" indent="-173038">
              <a:buFontTx/>
              <a:buChar char="•"/>
            </a:pPr>
            <a:r>
              <a:rPr lang="en-US" sz="1600" dirty="0" smtClean="0">
                <a:latin typeface="Corbel" pitchFamily="34" charset="0"/>
              </a:rPr>
              <a:t>Payment to </a:t>
            </a:r>
            <a:r>
              <a:rPr lang="en-US" sz="1600" dirty="0" smtClean="0">
                <a:latin typeface="+mn-lt"/>
              </a:rPr>
              <a:t>Mass Mutual </a:t>
            </a:r>
          </a:p>
          <a:p>
            <a:pPr marL="231775" lvl="1" indent="-173038">
              <a:buFontTx/>
              <a:buChar char="•"/>
            </a:pPr>
            <a:r>
              <a:rPr lang="en-US" sz="1600" dirty="0" smtClean="0">
                <a:latin typeface="+mn-lt"/>
              </a:rPr>
              <a:t>Spreadsheet of breakdown of payments to </a:t>
            </a:r>
            <a:r>
              <a:rPr lang="en-US" sz="1600" i="1" dirty="0" smtClean="0">
                <a:latin typeface="+mn-lt"/>
              </a:rPr>
              <a:t>403b@adomhealthplan.org</a:t>
            </a:r>
            <a:endParaRPr lang="en-US" sz="1600" i="1" dirty="0">
              <a:latin typeface="+mn-lt"/>
            </a:endParaRPr>
          </a:p>
          <a:p>
            <a:pPr>
              <a:buFontTx/>
              <a:buChar char="•"/>
            </a:pP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887663" y="2544763"/>
            <a:ext cx="1470025" cy="931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887663" y="3802063"/>
            <a:ext cx="1287462" cy="990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4608513" y="2162175"/>
            <a:ext cx="1652587" cy="127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Rectangle 6"/>
          <p:cNvSpPr>
            <a:spLocks noChangeArrowheads="1"/>
          </p:cNvSpPr>
          <p:nvPr/>
        </p:nvSpPr>
        <p:spPr bwMode="auto">
          <a:xfrm>
            <a:off x="4859337" y="5010903"/>
            <a:ext cx="2222500" cy="9106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31775" indent="-173038">
              <a:buFont typeface="Arial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ADOM Health </a:t>
            </a:r>
          </a:p>
          <a:p>
            <a:pPr marL="231775" indent="-173038"/>
            <a:r>
              <a:rPr lang="en-US" dirty="0" smtClean="0">
                <a:solidFill>
                  <a:srgbClr val="FFFF00"/>
                </a:solidFill>
              </a:rPr>
              <a:t>Plan Benefit!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357688" y="3802063"/>
            <a:ext cx="501649" cy="1208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 Box 6"/>
          <p:cNvSpPr txBox="1">
            <a:spLocks noChangeArrowheads="1"/>
          </p:cNvSpPr>
          <p:nvPr/>
        </p:nvSpPr>
        <p:spPr bwMode="auto">
          <a:xfrm>
            <a:off x="623888" y="244475"/>
            <a:ext cx="8120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rbel" pitchFamily="34" charset="0"/>
              </a:rPr>
              <a:t>Processing of Retirement Contributions: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Corbel" pitchFamily="34" charset="0"/>
              </a:rPr>
              <a:t>Employer; Employer + Employee Parts</a:t>
            </a:r>
            <a:endParaRPr lang="en-US" sz="3600" b="1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0751-5280-4A63-AD3F-164D80A3CA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31" name="Group 15"/>
          <p:cNvGraphicFramePr>
            <a:graphicFrameLocks noGrp="1"/>
          </p:cNvGraphicFramePr>
          <p:nvPr/>
        </p:nvGraphicFramePr>
        <p:xfrm>
          <a:off x="1004888" y="2209800"/>
          <a:ext cx="6597650" cy="3682492"/>
        </p:xfrm>
        <a:graphic>
          <a:graphicData uri="http://schemas.openxmlformats.org/drawingml/2006/table">
            <a:tbl>
              <a:tblPr/>
              <a:tblGrid>
                <a:gridCol w="2168525"/>
                <a:gridCol w="2309812"/>
                <a:gridCol w="2119313"/>
              </a:tblGrid>
              <a:tr h="303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Annual Pay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Credits*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Each year, you will receive a pay credit, based on your  total years of  ADOM service:</a:t>
                      </a:r>
                    </a:p>
                    <a:p>
                      <a:pPr marL="168275" marR="0" lvl="1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2.0% of pay for 1-10 years, </a:t>
                      </a:r>
                    </a:p>
                    <a:p>
                      <a:pPr marL="168275" marR="0" lvl="1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2.5% of pay for 11-20 years, and</a:t>
                      </a:r>
                    </a:p>
                    <a:p>
                      <a:pPr marL="168275" marR="0" lvl="1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3.0% of pay for 21+ years.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Annual Transition Credits*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If you are at least age 45  with 15 years of service at the time of transition (1/1/2013), you will receive a transition credit for each year of service equal to: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  <a:p>
                      <a:pPr marL="163513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2.5%   with 15-20 years of service,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or</a:t>
                      </a:r>
                    </a:p>
                    <a:p>
                      <a:pPr marL="163513" marR="0" lvl="2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3.0% with 21+ years of service.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  Interest Credits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/>
                          <a:cs typeface="MS PGothic"/>
                        </a:rPr>
                        <a:t>Your plan balance will earn interest. The interest rate is based on the yield on 7-year US Treasury bonds.  Interest is paid annually based on the accumulated balance before the new Pay Credit  or Transition Credit is awarded.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34827" name="Text Box 6"/>
          <p:cNvSpPr txBox="1">
            <a:spLocks noChangeArrowheads="1"/>
          </p:cNvSpPr>
          <p:nvPr/>
        </p:nvSpPr>
        <p:spPr bwMode="auto">
          <a:xfrm>
            <a:off x="566738" y="244475"/>
            <a:ext cx="8120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rbel" pitchFamily="34" charset="0"/>
              </a:rPr>
              <a:t>Cash Balance Plan:  </a:t>
            </a:r>
            <a:r>
              <a:rPr lang="en-US" sz="2800" b="1" u="sng" dirty="0" smtClean="0">
                <a:solidFill>
                  <a:schemeClr val="tx2"/>
                </a:solidFill>
                <a:latin typeface="Corbel" pitchFamily="34" charset="0"/>
              </a:rPr>
              <a:t>Monthly Invoice from GRS</a:t>
            </a:r>
            <a:r>
              <a:rPr lang="en-US" sz="3600" b="1" dirty="0" smtClean="0">
                <a:solidFill>
                  <a:schemeClr val="tx2"/>
                </a:solidFill>
                <a:latin typeface="Corbel" pitchFamily="34" charset="0"/>
              </a:rPr>
              <a:t> </a:t>
            </a:r>
            <a:endParaRPr lang="en-US" sz="4400" b="1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757AD-A939-4B11-909B-D3B2C7807C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4829" name="Content Placeholder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763" y="905510"/>
            <a:ext cx="751681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TextBox 6"/>
          <p:cNvSpPr txBox="1">
            <a:spLocks noChangeArrowheads="1"/>
          </p:cNvSpPr>
          <p:nvPr/>
        </p:nvSpPr>
        <p:spPr bwMode="auto">
          <a:xfrm>
            <a:off x="7604125" y="3687763"/>
            <a:ext cx="1539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/>
            <a:r>
              <a:rPr lang="en-US" sz="1200">
                <a:latin typeface="Corbel" pitchFamily="34" charset="0"/>
              </a:rPr>
              <a:t>*Assumes you meet the minimum service hour requirement for the Plan year (July 1 </a:t>
            </a:r>
            <a:r>
              <a:rPr lang="en-US" sz="1200">
                <a:latin typeface="Corbel" pitchFamily="34" charset="0"/>
                <a:cs typeface="Arial" charset="0"/>
              </a:rPr>
              <a:t>– June 30)</a:t>
            </a:r>
            <a:r>
              <a:rPr lang="en-US" sz="1200">
                <a:latin typeface="Corbe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0100" y="5292127"/>
            <a:ext cx="3886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Bookkeeper provides GRS: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Date of Hire (upon hire)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Annual Hours (at annual census)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 benefits by employee classification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7722229"/>
              </p:ext>
            </p:extLst>
          </p:nvPr>
        </p:nvGraphicFramePr>
        <p:xfrm>
          <a:off x="1201738" y="1417638"/>
          <a:ext cx="7485063" cy="518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947"/>
                <a:gridCol w="1379349"/>
                <a:gridCol w="4424767"/>
              </a:tblGrid>
              <a:tr h="451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Classifications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/>
                </a:tc>
              </a:tr>
              <a:tr h="451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-Cash Balance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-Invoice will come monthly from Gabriel Roeder and Smith</a:t>
                      </a:r>
                    </a:p>
                  </a:txBody>
                  <a:tcPr marL="9525" marR="9525" marT="9525" marB="0" anchor="ctr"/>
                </a:tc>
              </a:tr>
              <a:tr h="451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-403b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-If employee elects to participate, employee deduction and employer match will be issued through the payroll process</a:t>
                      </a:r>
                    </a:p>
                  </a:txBody>
                  <a:tcPr marL="9525" marR="9525" marT="9525" marB="0" anchor="ctr"/>
                </a:tc>
              </a:tr>
              <a:tr h="451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Incardinated  Priests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-Pension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-Invoice will come monthly from Gabriel Roeder and Smith</a:t>
                      </a:r>
                    </a:p>
                  </a:txBody>
                  <a:tcPr marL="9525" marR="9525" marT="9525" marB="0" anchor="ctr"/>
                </a:tc>
              </a:tr>
              <a:tr h="451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-403b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-If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priest elects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participate, employee deduction and employer match will be issued through the payroll process</a:t>
                      </a:r>
                    </a:p>
                  </a:txBody>
                  <a:tcPr marL="9525" marR="9525" marT="9525" marB="0" anchor="ctr"/>
                </a:tc>
              </a:tr>
              <a:tr h="451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Extern Priests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-403b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you will need to send a check monthly to Mass Mutual for the amount of $291.67 (Yearly employer contribution of $3,500)</a:t>
                      </a:r>
                    </a:p>
                  </a:txBody>
                  <a:tcPr marL="9525" marR="9525" marT="9525" marB="0" anchor="ctr"/>
                </a:tc>
              </a:tr>
              <a:tr h="451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-If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priest elects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participate, employee deduction and employer match will be issued through the payroll process</a:t>
                      </a:r>
                    </a:p>
                  </a:txBody>
                  <a:tcPr marL="9525" marR="9525" marT="9525" marB="0" anchor="ctr"/>
                </a:tc>
              </a:tr>
              <a:tr h="623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Religious Priests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-Order Plan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you will need to send a check monthly to the priest's order for the amount of $337.50 (Yearly employer contribution of $4,050)</a:t>
                      </a:r>
                    </a:p>
                  </a:txBody>
                  <a:tcPr marL="9525" marR="9525" marT="9525" marB="0" anchor="ctr"/>
                </a:tc>
              </a:tr>
              <a:tr h="531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Religious Brothers and Sisters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-Hired before 1985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-Invoice will come monthly from Gabriel Roeder and Smith</a:t>
                      </a:r>
                    </a:p>
                  </a:txBody>
                  <a:tcPr marL="9525" marR="9525" marT="9525" marB="0" anchor="ctr"/>
                </a:tc>
              </a:tr>
              <a:tr h="623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-Hired after 1985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you will need to send a check monthly to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religious order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 the amount of $337.50 (Yearly employer contribution of $4,050)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88749-8B99-4A2D-AE74-6060BD7C9B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employer match?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41584" y="2196445"/>
          <a:ext cx="7392688" cy="244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086"/>
                <a:gridCol w="924086"/>
                <a:gridCol w="924086"/>
                <a:gridCol w="924086"/>
                <a:gridCol w="924086"/>
                <a:gridCol w="924086"/>
                <a:gridCol w="924086"/>
                <a:gridCol w="924086"/>
              </a:tblGrid>
              <a:tr h="951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Salary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Other allowances and exp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Reimb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Sample % Withholding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smtClean="0">
                          <a:solidFill>
                            <a:schemeClr val="bg1"/>
                          </a:solidFill>
                          <a:latin typeface="Calibri"/>
                        </a:rPr>
                        <a:t>Withholding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amount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Employer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match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(NEVER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more than 3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Employer match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Monthly payment to Mass Mutual (12 months)</a:t>
                      </a:r>
                    </a:p>
                  </a:txBody>
                  <a:tcPr marL="9525" marR="9525" marT="9525" marB="0" anchor="b"/>
                </a:tc>
              </a:tr>
              <a:tr h="460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26,400.00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792.00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396.00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99.00 </a:t>
                      </a:r>
                    </a:p>
                  </a:txBody>
                  <a:tcPr marL="9525" marR="9525" marT="9525" marB="0" anchor="b"/>
                </a:tc>
              </a:tr>
              <a:tr h="460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Parochial Vicar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25,900.00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6,000.00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1,548.00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774.00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193.50 </a:t>
                      </a:r>
                    </a:p>
                  </a:txBody>
                  <a:tcPr marL="9525" marR="9525" marT="9525" marB="0" anchor="b"/>
                </a:tc>
              </a:tr>
              <a:tr h="460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26,400.00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2,112.00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792.00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242.00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88749-8B99-4A2D-AE74-6060BD7C9BE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6957" y="1417638"/>
            <a:ext cx="40362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>
                <a:solidFill>
                  <a:schemeClr val="bg1"/>
                </a:solidFill>
              </a:rPr>
              <a:t>Note: Sample only</a:t>
            </a:r>
            <a:endParaRPr lang="en-US" sz="2000" b="1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employer match?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91851" y="2177592"/>
          <a:ext cx="7406751" cy="250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681"/>
                <a:gridCol w="919554"/>
                <a:gridCol w="924086"/>
                <a:gridCol w="924086"/>
                <a:gridCol w="924086"/>
                <a:gridCol w="924086"/>
                <a:gridCol w="924086"/>
                <a:gridCol w="924086"/>
              </a:tblGrid>
              <a:tr h="101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Salary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Other allowances and exp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Reimb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Sample % Withholding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Withholding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amount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Employer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match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(NEVER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more than 3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Employer match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Bi-weekly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payment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 Mass Mutual 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26 paychecks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0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Hourly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employee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30,000.00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450.00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51.92 </a:t>
                      </a:r>
                    </a:p>
                  </a:txBody>
                  <a:tcPr marL="9525" marR="9525" marT="9525" marB="0" anchor="b"/>
                </a:tc>
              </a:tr>
              <a:tr h="470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Salaried</a:t>
                      </a:r>
                    </a:p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employee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50,000.00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6,000.00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1,500.00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173.08 </a:t>
                      </a:r>
                    </a:p>
                  </a:txBody>
                  <a:tcPr marL="9525" marR="9525" marT="9525" marB="0" anchor="b"/>
                </a:tc>
              </a:tr>
              <a:tr h="470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Salaried</a:t>
                      </a:r>
                    </a:p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employee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750.00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105.77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88749-8B99-4A2D-AE74-6060BD7C9BE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6957" y="1417638"/>
            <a:ext cx="40362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>
                <a:solidFill>
                  <a:schemeClr val="bg1"/>
                </a:solidFill>
              </a:rPr>
              <a:t>Note: Sample only</a:t>
            </a:r>
            <a:endParaRPr lang="en-US" sz="2000" b="1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P030004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TP030004990</Template>
  <TotalTime>7058</TotalTime>
  <Words>2310</Words>
  <Application>Microsoft Office PowerPoint</Application>
  <PresentationFormat>On-screen Show (4:3)</PresentationFormat>
  <Paragraphs>299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TP030004990</vt:lpstr>
      <vt:lpstr>Archdiocese of miami</vt:lpstr>
      <vt:lpstr>Slide 2</vt:lpstr>
      <vt:lpstr>Slide 3</vt:lpstr>
      <vt:lpstr>Slide 4</vt:lpstr>
      <vt:lpstr>Slide 5</vt:lpstr>
      <vt:lpstr>Slide 6</vt:lpstr>
      <vt:lpstr>Retirement benefits by employee classification</vt:lpstr>
      <vt:lpstr>How to calculate employer match?</vt:lpstr>
      <vt:lpstr>How to calculate employer match?</vt:lpstr>
      <vt:lpstr>How to calculate employer match?</vt:lpstr>
      <vt:lpstr>Payments to be done:</vt:lpstr>
      <vt:lpstr>Things to Remember for regular 403(b) processing</vt:lpstr>
      <vt:lpstr>Slide 13</vt:lpstr>
      <vt:lpstr>To-Do List from now until Jan. 1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EWorley</dc:creator>
  <cp:lastModifiedBy>MPontillo</cp:lastModifiedBy>
  <cp:revision>636</cp:revision>
  <cp:lastPrinted>2012-09-07T17:03:56Z</cp:lastPrinted>
  <dcterms:created xsi:type="dcterms:W3CDTF">2010-11-16T18:17:40Z</dcterms:created>
  <dcterms:modified xsi:type="dcterms:W3CDTF">2012-11-05T15:12:25Z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TC300049909990</vt:lpwstr>
  </property>
  <property fmtid="{D5CDD505-2E9C-101B-9397-08002B2CF9AE}" pid="3" name="MPR_PEERREVIEW">
    <vt:lpwstr>Peer Review Identifier</vt:lpwstr>
  </property>
  <property fmtid="{D5CDD505-2E9C-101B-9397-08002B2CF9AE}" pid="4" name="MPR_DocID">
    <vt:lpwstr>B291F6AFCBA848E900595916A7341676</vt:lpwstr>
  </property>
</Properties>
</file>