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60" r:id="rId3"/>
    <p:sldId id="261" r:id="rId4"/>
    <p:sldId id="257" r:id="rId5"/>
    <p:sldId id="258" r:id="rId6"/>
    <p:sldId id="259" r:id="rId7"/>
    <p:sldId id="263" r:id="rId8"/>
    <p:sldId id="262"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8" d="100"/>
          <a:sy n="58" d="100"/>
        </p:scale>
        <p:origin x="-84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93EE71-D9C5-4102-9815-42EAD8238B47}" type="datetimeFigureOut">
              <a:rPr lang="en-US" smtClean="0"/>
              <a:t>8/4/2013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523AE4-1C6F-453F-A6EF-EFD9F9EDCA8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523AE4-1C6F-453F-A6EF-EFD9F9EDCA8D}"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B812C00-036F-4122-891E-60C3274F3A7C}" type="datetimeFigureOut">
              <a:rPr lang="en-US" smtClean="0"/>
              <a:pPr/>
              <a:t>8/4/2013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DAC1BC8-E3D7-4F96-ABFE-6FF08C25AC7E}"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12C00-036F-4122-891E-60C3274F3A7C}" type="datetimeFigureOut">
              <a:rPr lang="en-US" smtClean="0"/>
              <a:pPr/>
              <a:t>8/4/2013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12C00-036F-4122-891E-60C3274F3A7C}" type="datetimeFigureOut">
              <a:rPr lang="en-US" smtClean="0"/>
              <a:pPr/>
              <a:t>8/4/2013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12C00-036F-4122-891E-60C3274F3A7C}" type="datetimeFigureOut">
              <a:rPr lang="en-US" smtClean="0"/>
              <a:pPr/>
              <a:t>8/4/2013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B812C00-036F-4122-891E-60C3274F3A7C}" type="datetimeFigureOut">
              <a:rPr lang="en-US" smtClean="0"/>
              <a:pPr/>
              <a:t>8/4/2013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DAC1BC8-E3D7-4F96-ABFE-6FF08C25AC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812C00-036F-4122-891E-60C3274F3A7C}" type="datetimeFigureOut">
              <a:rPr lang="en-US" smtClean="0"/>
              <a:pPr/>
              <a:t>8/4/2013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B812C00-036F-4122-891E-60C3274F3A7C}" type="datetimeFigureOut">
              <a:rPr lang="en-US" smtClean="0"/>
              <a:pPr/>
              <a:t>8/4/2013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B812C00-036F-4122-891E-60C3274F3A7C}" type="datetimeFigureOut">
              <a:rPr lang="en-US" smtClean="0"/>
              <a:pPr/>
              <a:t>8/4/2013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12C00-036F-4122-891E-60C3274F3A7C}" type="datetimeFigureOut">
              <a:rPr lang="en-US" smtClean="0"/>
              <a:pPr/>
              <a:t>8/4/2013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812C00-036F-4122-891E-60C3274F3A7C}" type="datetimeFigureOut">
              <a:rPr lang="en-US" smtClean="0"/>
              <a:pPr/>
              <a:t>8/4/2013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B812C00-036F-4122-891E-60C3274F3A7C}" type="datetimeFigureOut">
              <a:rPr lang="en-US" smtClean="0"/>
              <a:pPr/>
              <a:t>8/4/2013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C1BC8-E3D7-4F96-ABFE-6FF08C25AC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B812C00-036F-4122-891E-60C3274F3A7C}" type="datetimeFigureOut">
              <a:rPr lang="en-US" smtClean="0"/>
              <a:pPr/>
              <a:t>8/4/2013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DAC1BC8-E3D7-4F96-ABFE-6FF08C25AC7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SYSTEMS THINKING</a:t>
            </a:r>
            <a:endParaRPr lang="en-US" dirty="0"/>
          </a:p>
        </p:txBody>
      </p:sp>
      <p:sp>
        <p:nvSpPr>
          <p:cNvPr id="3" name="Subtitle 2"/>
          <p:cNvSpPr>
            <a:spLocks noGrp="1"/>
          </p:cNvSpPr>
          <p:nvPr>
            <p:ph type="subTitle" idx="1"/>
          </p:nvPr>
        </p:nvSpPr>
        <p:spPr/>
        <p:txBody>
          <a:bodyPr/>
          <a:lstStyle/>
          <a:p>
            <a:r>
              <a:rPr lang="en-US" dirty="0" smtClean="0"/>
              <a:t>We need each other.</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VISION</a:t>
            </a:r>
            <a:endParaRPr lang="en-US" dirty="0"/>
          </a:p>
        </p:txBody>
      </p:sp>
      <p:sp>
        <p:nvSpPr>
          <p:cNvPr id="3" name="Content Placeholder 2"/>
          <p:cNvSpPr>
            <a:spLocks noGrp="1"/>
          </p:cNvSpPr>
          <p:nvPr>
            <p:ph idx="1"/>
          </p:nvPr>
        </p:nvSpPr>
        <p:spPr/>
        <p:txBody>
          <a:bodyPr/>
          <a:lstStyle/>
          <a:p>
            <a:pPr>
              <a:buNone/>
            </a:pPr>
            <a:r>
              <a:rPr lang="en-US" dirty="0" smtClean="0"/>
              <a:t>	</a:t>
            </a:r>
            <a:r>
              <a:rPr lang="en-US" sz="3200" dirty="0" smtClean="0"/>
              <a:t>A shared vision is the compilation of goals, values, and missions that become deeply shared throughout the organization.</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LEARNING</a:t>
            </a:r>
            <a:endParaRPr lang="en-US" dirty="0"/>
          </a:p>
        </p:txBody>
      </p:sp>
      <p:sp>
        <p:nvSpPr>
          <p:cNvPr id="3" name="Content Placeholder 2"/>
          <p:cNvSpPr>
            <a:spLocks noGrp="1"/>
          </p:cNvSpPr>
          <p:nvPr>
            <p:ph idx="1"/>
          </p:nvPr>
        </p:nvSpPr>
        <p:spPr/>
        <p:txBody>
          <a:bodyPr/>
          <a:lstStyle/>
          <a:p>
            <a:pPr>
              <a:buNone/>
            </a:pPr>
            <a:r>
              <a:rPr lang="en-US" dirty="0" smtClean="0"/>
              <a:t>	</a:t>
            </a:r>
            <a:r>
              <a:rPr lang="en-US" sz="3200" dirty="0" smtClean="0"/>
              <a:t>The discipline of team learning starts with “dialogue,” the capacity of members of a team to suspend assumptions and enter into a genuine “thinking together.”</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THINKING</a:t>
            </a:r>
            <a:endParaRPr lang="en-US" dirty="0"/>
          </a:p>
        </p:txBody>
      </p:sp>
      <p:sp>
        <p:nvSpPr>
          <p:cNvPr id="3" name="Content Placeholder 2"/>
          <p:cNvSpPr>
            <a:spLocks noGrp="1"/>
          </p:cNvSpPr>
          <p:nvPr>
            <p:ph idx="1"/>
          </p:nvPr>
        </p:nvSpPr>
        <p:spPr/>
        <p:txBody>
          <a:bodyPr/>
          <a:lstStyle/>
          <a:p>
            <a:pPr>
              <a:buNone/>
            </a:pPr>
            <a:r>
              <a:rPr lang="en-US" dirty="0" smtClean="0"/>
              <a:t>	</a:t>
            </a:r>
            <a:r>
              <a:rPr lang="en-US" sz="3200" dirty="0" smtClean="0"/>
              <a:t>This, the fifth discipline, integrates the other disciplines, fusing them into a coherent body of theory and practice.</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Bridging the Gap? Where’s the Gap?</a:t>
            </a:r>
            <a:endParaRPr lang="en-US" dirty="0"/>
          </a:p>
        </p:txBody>
      </p:sp>
      <p:sp>
        <p:nvSpPr>
          <p:cNvPr id="5" name="Content Placeholder 4"/>
          <p:cNvSpPr>
            <a:spLocks noGrp="1"/>
          </p:cNvSpPr>
          <p:nvPr>
            <p:ph idx="1"/>
          </p:nvPr>
        </p:nvSpPr>
        <p:spPr/>
        <p:txBody>
          <a:bodyPr/>
          <a:lstStyle/>
          <a:p>
            <a:pPr>
              <a:buNone/>
            </a:pPr>
            <a:r>
              <a:rPr lang="en-US" dirty="0" smtClean="0"/>
              <a:t>   There is a continuous gap between who we are and who we are called to be due to our humanity.</a:t>
            </a:r>
          </a:p>
          <a:p>
            <a:pPr>
              <a:buNone/>
            </a:pPr>
            <a:endParaRPr lang="en-US" dirty="0" smtClean="0"/>
          </a:p>
          <a:p>
            <a:pPr>
              <a:buNone/>
            </a:pPr>
            <a:r>
              <a:rPr lang="en-US" dirty="0"/>
              <a:t> </a:t>
            </a:r>
            <a:r>
              <a:rPr lang="en-US" dirty="0" smtClean="0"/>
              <a:t>   Because of our humanity, we sometimes fail to maximize our potential.</a:t>
            </a:r>
          </a:p>
          <a:p>
            <a:pPr>
              <a:buNone/>
            </a:pPr>
            <a:endParaRPr lang="en-US" dirty="0" smtClean="0"/>
          </a:p>
          <a:p>
            <a:pPr>
              <a:buNone/>
            </a:pPr>
            <a:r>
              <a:rPr lang="en-US" dirty="0"/>
              <a:t> </a:t>
            </a:r>
            <a:r>
              <a:rPr lang="en-US" dirty="0" smtClean="0"/>
              <a:t>   We get distracted, off course, turned around, dumb-founded, </a:t>
            </a:r>
            <a:r>
              <a:rPr lang="en-US" dirty="0" err="1" smtClean="0"/>
              <a:t>dubified</a:t>
            </a:r>
            <a:r>
              <a:rPr lang="en-US" dirty="0" smtClean="0"/>
              <a:t>, discombobulated.</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1000"/>
                                        <p:tgtEl>
                                          <p:spTgt spid="5">
                                            <p:txEl>
                                              <p:pRg st="4" end="4"/>
                                            </p:txEl>
                                          </p:spTgt>
                                        </p:tgtEl>
                                      </p:cBhvr>
                                    </p:animEffect>
                                    <p:anim calcmode="lin" valueType="num">
                                      <p:cBhvr>
                                        <p:cTn id="2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86200"/>
            <a:ext cx="8229600" cy="1143000"/>
          </a:xfrm>
        </p:spPr>
        <p:txBody>
          <a:bodyPr/>
          <a:lstStyle/>
          <a:p>
            <a:endParaRPr lang="en-US" dirty="0"/>
          </a:p>
        </p:txBody>
      </p:sp>
      <p:sp>
        <p:nvSpPr>
          <p:cNvPr id="3" name="Content Placeholder 2"/>
          <p:cNvSpPr>
            <a:spLocks noGrp="1"/>
          </p:cNvSpPr>
          <p:nvPr>
            <p:ph idx="1"/>
          </p:nvPr>
        </p:nvSpPr>
        <p:spPr>
          <a:xfrm>
            <a:off x="457200" y="914400"/>
            <a:ext cx="8229600" cy="5943600"/>
          </a:xfrm>
        </p:spPr>
        <p:txBody>
          <a:bodyPr>
            <a:normAutofit/>
          </a:bodyPr>
          <a:lstStyle/>
          <a:p>
            <a:pPr>
              <a:buNone/>
            </a:pPr>
            <a:r>
              <a:rPr lang="en-US" sz="4000" dirty="0" smtClean="0"/>
              <a:t>. . . all the different parts of the body fit together, and the whole body is held together by every joint with which it is provided.  So when each separate part works as it should, the whole body grows and builds itself up through love.  (Ephesians 4: 15-16)</a:t>
            </a:r>
            <a:endParaRPr lang="en-US" sz="4000"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 Need You to Survive.</a:t>
            </a:r>
            <a:endParaRPr lang="en-US" dirty="0"/>
          </a:p>
        </p:txBody>
      </p:sp>
      <p:sp>
        <p:nvSpPr>
          <p:cNvPr id="5" name="Content Placeholder 4"/>
          <p:cNvSpPr>
            <a:spLocks noGrp="1"/>
          </p:cNvSpPr>
          <p:nvPr>
            <p:ph idx="1"/>
          </p:nvPr>
        </p:nvSpPr>
        <p:spPr>
          <a:xfrm>
            <a:off x="457200" y="1371600"/>
            <a:ext cx="8229600" cy="5486400"/>
          </a:xfrm>
        </p:spPr>
        <p:txBody>
          <a:bodyPr>
            <a:normAutofit fontScale="92500"/>
          </a:bodyPr>
          <a:lstStyle/>
          <a:p>
            <a:pPr>
              <a:lnSpc>
                <a:spcPct val="200000"/>
              </a:lnSpc>
            </a:pPr>
            <a:r>
              <a:rPr lang="en-US" sz="3200" dirty="0" smtClean="0"/>
              <a:t>I need you.  You need me. We’re all a part of God’s body.  Stand with me.  Agree with me.  We’re all a part of God’s body.  It is His will that every need be supplied.  You are important to me. I need you to survive.</a:t>
            </a:r>
            <a:endParaRPr lang="en-US" sz="3200"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Learning Organization</a:t>
            </a:r>
            <a:endParaRPr lang="en-US" dirty="0"/>
          </a:p>
        </p:txBody>
      </p:sp>
      <p:sp>
        <p:nvSpPr>
          <p:cNvPr id="5" name="Content Placeholder 4"/>
          <p:cNvSpPr>
            <a:spLocks noGrp="1"/>
          </p:cNvSpPr>
          <p:nvPr>
            <p:ph idx="1"/>
          </p:nvPr>
        </p:nvSpPr>
        <p:spPr/>
        <p:txBody>
          <a:bodyPr/>
          <a:lstStyle/>
          <a:p>
            <a:r>
              <a:rPr lang="en-US" dirty="0" smtClean="0"/>
              <a:t> </a:t>
            </a:r>
            <a:r>
              <a:rPr lang="en-US" sz="3200" dirty="0" smtClean="0"/>
              <a:t>People continually expand their capacity to create the results they truly desire.</a:t>
            </a:r>
          </a:p>
          <a:p>
            <a:r>
              <a:rPr lang="en-US" sz="3200" dirty="0" smtClean="0"/>
              <a:t>We’re all a part . . .</a:t>
            </a:r>
          </a:p>
          <a:p>
            <a:r>
              <a:rPr lang="en-US" sz="3200" dirty="0" smtClean="0"/>
              <a:t>Learning, growing and developing BE</a:t>
            </a:r>
          </a:p>
          <a:p>
            <a:r>
              <a:rPr lang="en-US" sz="3200" dirty="0" smtClean="0"/>
              <a:t>We are all learners.  </a:t>
            </a:r>
          </a:p>
          <a:p>
            <a:r>
              <a:rPr lang="en-US" sz="3200" dirty="0" smtClean="0"/>
              <a:t>Groups, teams, organizations learn to be great.</a:t>
            </a:r>
          </a:p>
          <a:p>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amond(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amond(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amond(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amond(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Five Disciplines</a:t>
            </a:r>
            <a:endParaRPr lang="en-US" dirty="0"/>
          </a:p>
        </p:txBody>
      </p:sp>
      <p:sp>
        <p:nvSpPr>
          <p:cNvPr id="5" name="Content Placeholder 4"/>
          <p:cNvSpPr>
            <a:spLocks noGrp="1"/>
          </p:cNvSpPr>
          <p:nvPr>
            <p:ph idx="1"/>
          </p:nvPr>
        </p:nvSpPr>
        <p:spPr/>
        <p:txBody>
          <a:bodyPr>
            <a:normAutofit fontScale="92500" lnSpcReduction="20000"/>
          </a:bodyPr>
          <a:lstStyle/>
          <a:p>
            <a:pPr>
              <a:lnSpc>
                <a:spcPct val="200000"/>
              </a:lnSpc>
            </a:pPr>
            <a:r>
              <a:rPr lang="en-US" sz="3200" dirty="0" smtClean="0"/>
              <a:t>Personal Mastery</a:t>
            </a:r>
          </a:p>
          <a:p>
            <a:pPr>
              <a:lnSpc>
                <a:spcPct val="200000"/>
              </a:lnSpc>
            </a:pPr>
            <a:r>
              <a:rPr lang="en-US" sz="3200" dirty="0" smtClean="0"/>
              <a:t>Shared Vision</a:t>
            </a:r>
          </a:p>
          <a:p>
            <a:pPr>
              <a:lnSpc>
                <a:spcPct val="200000"/>
              </a:lnSpc>
            </a:pPr>
            <a:r>
              <a:rPr lang="en-US" sz="3200" dirty="0" smtClean="0"/>
              <a:t>Mental Models</a:t>
            </a:r>
          </a:p>
          <a:p>
            <a:pPr>
              <a:lnSpc>
                <a:spcPct val="200000"/>
              </a:lnSpc>
            </a:pPr>
            <a:r>
              <a:rPr lang="en-US" sz="3200" dirty="0" smtClean="0"/>
              <a:t>Team Learning</a:t>
            </a:r>
          </a:p>
          <a:p>
            <a:pPr>
              <a:lnSpc>
                <a:spcPct val="200000"/>
              </a:lnSpc>
            </a:pPr>
            <a:r>
              <a:rPr lang="en-US" sz="3200" dirty="0" smtClean="0"/>
              <a:t>Systems Thinking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TALENTS</a:t>
            </a:r>
            <a:endParaRPr lang="en-US" dirty="0"/>
          </a:p>
        </p:txBody>
      </p:sp>
      <p:sp>
        <p:nvSpPr>
          <p:cNvPr id="5" name="Content Placeholder 4"/>
          <p:cNvSpPr>
            <a:spLocks noGrp="1"/>
          </p:cNvSpPr>
          <p:nvPr>
            <p:ph idx="1"/>
          </p:nvPr>
        </p:nvSpPr>
        <p:spPr/>
        <p:txBody>
          <a:bodyPr>
            <a:normAutofit fontScale="92500" lnSpcReduction="10000"/>
          </a:bodyPr>
          <a:lstStyle/>
          <a:p>
            <a:pPr>
              <a:buNone/>
            </a:pPr>
            <a:r>
              <a:rPr lang="en-US" sz="3200" dirty="0" smtClean="0"/>
              <a:t>. . .  when a man, going into another </a:t>
            </a:r>
          </a:p>
          <a:p>
            <a:pPr>
              <a:buNone/>
            </a:pPr>
            <a:r>
              <a:rPr lang="en-US" sz="3200" dirty="0" smtClean="0"/>
              <a:t>	country called his servants and delivered </a:t>
            </a:r>
          </a:p>
          <a:p>
            <a:pPr>
              <a:buNone/>
            </a:pPr>
            <a:r>
              <a:rPr lang="en-US" sz="3200" dirty="0" smtClean="0"/>
              <a:t>	to them goods.  He gave one five talents.  </a:t>
            </a:r>
          </a:p>
          <a:p>
            <a:pPr>
              <a:buNone/>
            </a:pPr>
            <a:r>
              <a:rPr lang="en-US" sz="3200" dirty="0" smtClean="0"/>
              <a:t>	To another, he gave two talents, and to </a:t>
            </a:r>
          </a:p>
          <a:p>
            <a:pPr>
              <a:buNone/>
            </a:pPr>
            <a:r>
              <a:rPr lang="en-US" sz="3200" dirty="0" smtClean="0"/>
              <a:t>	another, he gave one talent; to each </a:t>
            </a:r>
          </a:p>
          <a:p>
            <a:pPr>
              <a:buNone/>
            </a:pPr>
            <a:r>
              <a:rPr lang="en-US" sz="3200" dirty="0" smtClean="0"/>
              <a:t>	according to his several ability</a:t>
            </a:r>
            <a:r>
              <a:rPr lang="en-US" sz="3200" dirty="0" smtClean="0"/>
              <a:t>. (</a:t>
            </a:r>
            <a:r>
              <a:rPr lang="en-US" sz="3200" smtClean="0"/>
              <a:t>Matthew 25: 15)</a:t>
            </a:r>
            <a:endParaRPr lang="en-US" sz="3200" dirty="0" smtClean="0"/>
          </a:p>
          <a:p>
            <a:pPr>
              <a:buNone/>
            </a:pPr>
            <a:endParaRPr lang="en-US" sz="3200" dirty="0" smtClean="0"/>
          </a:p>
          <a:p>
            <a:pPr algn="ctr">
              <a:buNone/>
            </a:pPr>
            <a:r>
              <a:rPr lang="en-US" sz="3200" b="1" dirty="0" smtClean="0"/>
              <a:t>You, You, You, You, You, You, You, You</a:t>
            </a:r>
            <a:endParaRPr lang="en-US" sz="32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MASTERY</a:t>
            </a:r>
            <a:endParaRPr lang="en-US" dirty="0"/>
          </a:p>
        </p:txBody>
      </p:sp>
      <p:sp>
        <p:nvSpPr>
          <p:cNvPr id="3" name="Content Placeholder 2"/>
          <p:cNvSpPr>
            <a:spLocks noGrp="1"/>
          </p:cNvSpPr>
          <p:nvPr>
            <p:ph idx="1"/>
          </p:nvPr>
        </p:nvSpPr>
        <p:spPr/>
        <p:txBody>
          <a:bodyPr/>
          <a:lstStyle/>
          <a:p>
            <a:pPr>
              <a:buNone/>
            </a:pPr>
            <a:r>
              <a:rPr lang="en-US" sz="3200" dirty="0" smtClean="0"/>
              <a:t>	People with a high level of personal mastery are able to consistently realize the results that m</a:t>
            </a:r>
            <a:r>
              <a:rPr lang="en-US" sz="3200" dirty="0" smtClean="0"/>
              <a:t>atter most deeply to them - - - in effect, they approach their life as an artist would approach a work of art.  They do that by becoming committed to their own lifelong </a:t>
            </a:r>
            <a:r>
              <a:rPr lang="en-US" dirty="0" smtClean="0"/>
              <a:t>learning.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MODELS</a:t>
            </a:r>
            <a:endParaRPr lang="en-US" dirty="0"/>
          </a:p>
        </p:txBody>
      </p:sp>
      <p:sp>
        <p:nvSpPr>
          <p:cNvPr id="3" name="Content Placeholder 2"/>
          <p:cNvSpPr>
            <a:spLocks noGrp="1"/>
          </p:cNvSpPr>
          <p:nvPr>
            <p:ph idx="1"/>
          </p:nvPr>
        </p:nvSpPr>
        <p:spPr/>
        <p:txBody>
          <a:bodyPr/>
          <a:lstStyle/>
          <a:p>
            <a:pPr>
              <a:buNone/>
            </a:pPr>
            <a:r>
              <a:rPr lang="en-US" dirty="0" smtClean="0"/>
              <a:t>	</a:t>
            </a:r>
            <a:r>
              <a:rPr lang="en-US" sz="3200" dirty="0" smtClean="0"/>
              <a:t>Mental models are deeply ingrained assumptions, generalizations, or even pictures or images that influence how we understand the world and how we take action.</a:t>
            </a:r>
            <a:endParaRPr lang="en-US"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2">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261</TotalTime>
  <Words>263</Words>
  <Application>Microsoft Office PowerPoint</Application>
  <PresentationFormat>On-screen Show (4:3)</PresentationFormat>
  <Paragraphs>43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SYSTEMS THINKING</vt:lpstr>
      <vt:lpstr>Bridging the Gap? Where’s the Gap?</vt:lpstr>
      <vt:lpstr>Slide 3</vt:lpstr>
      <vt:lpstr>I Need You to Survive.</vt:lpstr>
      <vt:lpstr>A Learning Organization</vt:lpstr>
      <vt:lpstr>Five Disciplines</vt:lpstr>
      <vt:lpstr>TALENTS</vt:lpstr>
      <vt:lpstr>PERSONAL MASTERY</vt:lpstr>
      <vt:lpstr>MENTAL MODELS</vt:lpstr>
      <vt:lpstr>SHARED VISION</vt:lpstr>
      <vt:lpstr>TEAM LEARNING</vt:lpstr>
      <vt:lpstr>SYSTEMS THINKING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THINKING</dc:title>
  <dc:creator>Donnie.Edwards</dc:creator>
  <cp:lastModifiedBy>Donnie.Edwards</cp:lastModifiedBy>
  <cp:revision>9</cp:revision>
  <dcterms:created xsi:type="dcterms:W3CDTF">2013-08-04T20:01:09Z</dcterms:created>
  <dcterms:modified xsi:type="dcterms:W3CDTF">2013-08-05T00:50:35Z</dcterms:modified>
</cp:coreProperties>
</file>