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256" r:id="rId3"/>
    <p:sldId id="260" r:id="rId4"/>
    <p:sldId id="275" r:id="rId5"/>
    <p:sldId id="262" r:id="rId6"/>
    <p:sldId id="278" r:id="rId7"/>
    <p:sldId id="276" r:id="rId8"/>
    <p:sldId id="263" r:id="rId9"/>
    <p:sldId id="277" r:id="rId10"/>
    <p:sldId id="264" r:id="rId11"/>
    <p:sldId id="279" r:id="rId12"/>
    <p:sldId id="280" r:id="rId13"/>
    <p:sldId id="282" r:id="rId14"/>
    <p:sldId id="283" r:id="rId15"/>
    <p:sldId id="284" r:id="rId16"/>
    <p:sldId id="281" r:id="rId17"/>
    <p:sldId id="285" r:id="rId18"/>
    <p:sldId id="286" r:id="rId19"/>
    <p:sldId id="28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FBD54-0209-4EBC-8CBE-08F212F7F572}"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0F662-8996-4369-A478-EB700926A6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expectations:  Job description,</a:t>
            </a:r>
            <a:r>
              <a:rPr lang="en-US" baseline="0" dirty="0" smtClean="0"/>
              <a:t> performance standards, goals</a:t>
            </a:r>
          </a:p>
          <a:p>
            <a:r>
              <a:rPr lang="en-US" baseline="0" dirty="0" smtClean="0"/>
              <a:t>Review Progress:  w/ Stretch goals; on PIP</a:t>
            </a:r>
          </a:p>
          <a:p>
            <a:r>
              <a:rPr lang="en-US" baseline="0" dirty="0" smtClean="0"/>
              <a:t>Evaluate:  then new goals</a:t>
            </a:r>
          </a:p>
          <a:p>
            <a:r>
              <a:rPr lang="en-US" baseline="0" dirty="0" smtClean="0"/>
              <a:t>We’ll save the Set Expectations discussion as we get underway with the job descriptions</a:t>
            </a:r>
            <a:endParaRPr lang="en-US" dirty="0"/>
          </a:p>
        </p:txBody>
      </p:sp>
      <p:sp>
        <p:nvSpPr>
          <p:cNvPr id="4" name="Slide Number Placeholder 3"/>
          <p:cNvSpPr>
            <a:spLocks noGrp="1"/>
          </p:cNvSpPr>
          <p:nvPr>
            <p:ph type="sldNum" sz="quarter" idx="10"/>
          </p:nvPr>
        </p:nvSpPr>
        <p:spPr/>
        <p:txBody>
          <a:bodyPr/>
          <a:lstStyle/>
          <a:p>
            <a:fld id="{2480F662-8996-4369-A478-EB700926A6E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a:t>
            </a:r>
            <a:r>
              <a:rPr lang="en-US" baseline="0" dirty="0" smtClean="0"/>
              <a:t> leads it to come across sincerely</a:t>
            </a:r>
            <a:endParaRPr lang="en-US" dirty="0"/>
          </a:p>
        </p:txBody>
      </p:sp>
      <p:sp>
        <p:nvSpPr>
          <p:cNvPr id="4" name="Slide Number Placeholder 3"/>
          <p:cNvSpPr>
            <a:spLocks noGrp="1"/>
          </p:cNvSpPr>
          <p:nvPr>
            <p:ph type="sldNum" sz="quarter" idx="10"/>
          </p:nvPr>
        </p:nvSpPr>
        <p:spPr/>
        <p:txBody>
          <a:bodyPr/>
          <a:lstStyle/>
          <a:p>
            <a:fld id="{2480F662-8996-4369-A478-EB700926A6E5}"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the focus on the consequences!</a:t>
            </a:r>
            <a:endParaRPr lang="en-US" dirty="0"/>
          </a:p>
        </p:txBody>
      </p:sp>
      <p:sp>
        <p:nvSpPr>
          <p:cNvPr id="4" name="Slide Number Placeholder 3"/>
          <p:cNvSpPr>
            <a:spLocks noGrp="1"/>
          </p:cNvSpPr>
          <p:nvPr>
            <p:ph type="sldNum" sz="quarter" idx="10"/>
          </p:nvPr>
        </p:nvSpPr>
        <p:spPr/>
        <p:txBody>
          <a:bodyPr/>
          <a:lstStyle/>
          <a:p>
            <a:fld id="{2480F662-8996-4369-A478-EB700926A6E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expectations:  Provide specific</a:t>
            </a:r>
            <a:r>
              <a:rPr lang="en-US" baseline="0" dirty="0" smtClean="0"/>
              <a:t> examples; behavior modification to reinforce desired outcomes; immediately speak into when expectations aren’t being met.</a:t>
            </a:r>
          </a:p>
          <a:p>
            <a:r>
              <a:rPr lang="en-US" baseline="0" dirty="0" smtClean="0"/>
              <a:t>Review Progress:  You have a stack of examples … enough to give you an indication of whether you can give more challenging goals or keep working at the same goals</a:t>
            </a:r>
          </a:p>
          <a:p>
            <a:r>
              <a:rPr lang="en-US" baseline="0" dirty="0" smtClean="0"/>
              <a:t>Evaluate:  then new goals</a:t>
            </a:r>
          </a:p>
        </p:txBody>
      </p:sp>
      <p:sp>
        <p:nvSpPr>
          <p:cNvPr id="4" name="Slide Number Placeholder 3"/>
          <p:cNvSpPr>
            <a:spLocks noGrp="1"/>
          </p:cNvSpPr>
          <p:nvPr>
            <p:ph type="sldNum" sz="quarter" idx="10"/>
          </p:nvPr>
        </p:nvSpPr>
        <p:spPr/>
        <p:txBody>
          <a:bodyPr/>
          <a:lstStyle/>
          <a:p>
            <a:fld id="{2480F662-8996-4369-A478-EB700926A6E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4"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3CAB21-1395-4141-91B7-B6012F24BF17}"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CAB21-1395-4141-91B7-B6012F24BF17}"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3CAB21-1395-4141-91B7-B6012F24BF17}"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663" y="941696"/>
            <a:ext cx="8417256" cy="14700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Managing Performance: Effective Feedback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17311" y="2776451"/>
            <a:ext cx="8635620" cy="1399763"/>
          </a:xfrm>
        </p:spPr>
        <p:txBody>
          <a:bodyPr/>
          <a:lstStyle/>
          <a:p>
            <a:pPr algn="r"/>
            <a:r>
              <a:rPr lang="en-US" dirty="0" smtClean="0">
                <a:solidFill>
                  <a:schemeClr val="tx2">
                    <a:lumMod val="75000"/>
                  </a:schemeClr>
                </a:solidFill>
                <a:latin typeface="+mj-lt"/>
              </a:rPr>
              <a:t>Pastoral Center Management Meeting</a:t>
            </a:r>
          </a:p>
          <a:p>
            <a:pPr algn="r"/>
            <a:r>
              <a:rPr lang="en-US" dirty="0" smtClean="0">
                <a:solidFill>
                  <a:schemeClr val="tx2">
                    <a:lumMod val="75000"/>
                  </a:schemeClr>
                </a:solidFill>
                <a:latin typeface="+mj-lt"/>
              </a:rPr>
              <a:t>September </a:t>
            </a:r>
            <a:r>
              <a:rPr lang="en-US" dirty="0" smtClean="0">
                <a:solidFill>
                  <a:schemeClr val="bg1"/>
                </a:solidFill>
                <a:latin typeface="+mj-lt"/>
              </a:rPr>
              <a:t>30, 2011</a:t>
            </a:r>
            <a:endParaRPr lang="en-US" dirty="0">
              <a:solidFill>
                <a:schemeClr val="bg1"/>
              </a:solidFill>
              <a:latin typeface="+mj-lt"/>
            </a:endParaRPr>
          </a:p>
        </p:txBody>
      </p:sp>
      <p:pic>
        <p:nvPicPr>
          <p:cNvPr id="6" name="Picture 5" descr="ADOM coat of arms no background.gif"/>
          <p:cNvPicPr>
            <a:picLocks noChangeAspect="1"/>
          </p:cNvPicPr>
          <p:nvPr/>
        </p:nvPicPr>
        <p:blipFill>
          <a:blip r:embed="rId2" cstate="print"/>
          <a:stretch>
            <a:fillRect/>
          </a:stretch>
        </p:blipFill>
        <p:spPr>
          <a:xfrm>
            <a:off x="478552" y="2951428"/>
            <a:ext cx="2000348" cy="29651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894080" y="2264229"/>
            <a:ext cx="7792719" cy="2481942"/>
          </a:xfrm>
        </p:spPr>
        <p:txBody>
          <a:bodyPr>
            <a:normAutofit/>
          </a:bodyPr>
          <a:lstStyle/>
          <a:p>
            <a:pPr algn="ctr">
              <a:buNone/>
            </a:pPr>
            <a:r>
              <a:rPr lang="en-US" sz="9600" b="1" dirty="0" smtClean="0"/>
              <a:t>STAC</a:t>
            </a:r>
            <a:r>
              <a:rPr lang="en-US" sz="9600" b="1" dirty="0" smtClean="0">
                <a:solidFill>
                  <a:schemeClr val="bg1">
                    <a:lumMod val="75000"/>
                  </a:schemeClr>
                </a:solidFill>
              </a:rPr>
              <a:t>(</a:t>
            </a:r>
            <a:r>
              <a:rPr lang="en-US" sz="9600" b="1" dirty="0" smtClean="0"/>
              <a:t>K</a:t>
            </a:r>
            <a:r>
              <a:rPr lang="en-US" sz="9600" b="1" dirty="0" smtClean="0">
                <a:solidFill>
                  <a:schemeClr val="bg1">
                    <a:lumMod val="75000"/>
                  </a:schemeClr>
                </a:solidFill>
              </a:rPr>
              <a:t>)</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2775857" y="2264229"/>
            <a:ext cx="5910942" cy="2481942"/>
          </a:xfrm>
        </p:spPr>
        <p:txBody>
          <a:bodyPr>
            <a:normAutofit fontScale="55000" lnSpcReduction="20000"/>
          </a:bodyPr>
          <a:lstStyle/>
          <a:p>
            <a:pPr>
              <a:buNone/>
            </a:pPr>
            <a:r>
              <a:rPr lang="en-US" sz="9600" b="1" dirty="0" err="1" smtClean="0">
                <a:solidFill>
                  <a:srgbClr val="FF0000"/>
                </a:solidFill>
              </a:rPr>
              <a:t>ST</a:t>
            </a:r>
            <a:r>
              <a:rPr lang="en-US" sz="9600" b="1" dirty="0" err="1" smtClean="0"/>
              <a:t>imulus</a:t>
            </a:r>
            <a:endParaRPr lang="en-US" sz="9600" b="1" dirty="0" smtClean="0"/>
          </a:p>
          <a:p>
            <a:pPr>
              <a:buNone/>
            </a:pPr>
            <a:r>
              <a:rPr lang="en-US" sz="9600" b="1" dirty="0" smtClean="0">
                <a:solidFill>
                  <a:srgbClr val="FF0000"/>
                </a:solidFill>
              </a:rPr>
              <a:t>A</a:t>
            </a:r>
            <a:r>
              <a:rPr lang="en-US" sz="9600" b="1" dirty="0" smtClean="0"/>
              <a:t>ction</a:t>
            </a:r>
          </a:p>
          <a:p>
            <a:pPr>
              <a:buNone/>
            </a:pPr>
            <a:r>
              <a:rPr lang="en-US" sz="9600" b="1" dirty="0" smtClean="0">
                <a:solidFill>
                  <a:srgbClr val="FF0000"/>
                </a:solidFill>
              </a:rPr>
              <a:t>C</a:t>
            </a:r>
            <a:r>
              <a:rPr lang="en-US" sz="9600" b="1" dirty="0" smtClean="0">
                <a:solidFill>
                  <a:schemeClr val="bg1">
                    <a:lumMod val="75000"/>
                  </a:schemeClr>
                </a:solidFill>
              </a:rPr>
              <a:t>(</a:t>
            </a:r>
            <a:r>
              <a:rPr lang="en-US" sz="9600" b="1" dirty="0" smtClean="0">
                <a:solidFill>
                  <a:srgbClr val="FF0000"/>
                </a:solidFill>
              </a:rPr>
              <a:t>K</a:t>
            </a:r>
            <a:r>
              <a:rPr lang="en-US" sz="9600" b="1" dirty="0" smtClean="0">
                <a:solidFill>
                  <a:schemeClr val="bg1">
                    <a:lumMod val="75000"/>
                  </a:schemeClr>
                </a:solidFill>
              </a:rPr>
              <a:t>)</a:t>
            </a:r>
            <a:r>
              <a:rPr lang="en-US" sz="9600" b="1" dirty="0" err="1" smtClean="0"/>
              <a:t>onsequence</a:t>
            </a:r>
            <a:endParaRPr lang="en-US" sz="9600" b="1" dirty="0" smtClean="0"/>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1458686" y="1752601"/>
            <a:ext cx="6150428" cy="674913"/>
          </a:xfrm>
        </p:spPr>
        <p:txBody>
          <a:bodyPr>
            <a:normAutofit fontScale="40000" lnSpcReduction="20000"/>
          </a:bodyPr>
          <a:lstStyle/>
          <a:p>
            <a:pPr>
              <a:buNone/>
            </a:pPr>
            <a:r>
              <a:rPr lang="en-US" sz="9600" b="1" dirty="0" smtClean="0">
                <a:solidFill>
                  <a:srgbClr val="FF0000"/>
                </a:solidFill>
              </a:rPr>
              <a:t>STAC</a:t>
            </a:r>
            <a:r>
              <a:rPr lang="en-US" sz="9600" b="1" dirty="0" smtClean="0">
                <a:solidFill>
                  <a:schemeClr val="bg1">
                    <a:lumMod val="75000"/>
                  </a:schemeClr>
                </a:solidFill>
              </a:rPr>
              <a:t>(</a:t>
            </a:r>
            <a:r>
              <a:rPr lang="en-US" sz="9600" b="1" dirty="0" smtClean="0">
                <a:solidFill>
                  <a:srgbClr val="FF0000"/>
                </a:solidFill>
              </a:rPr>
              <a:t>K</a:t>
            </a:r>
            <a:r>
              <a:rPr lang="en-US" sz="9600" b="1" dirty="0" smtClean="0">
                <a:solidFill>
                  <a:schemeClr val="bg1">
                    <a:lumMod val="75000"/>
                  </a:schemeClr>
                </a:solidFill>
              </a:rPr>
              <a:t>)</a:t>
            </a:r>
            <a:r>
              <a:rPr lang="en-US" sz="9600" b="1" dirty="0" smtClean="0"/>
              <a:t> for a job well done</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58685" y="2427514"/>
            <a:ext cx="6727371" cy="1938992"/>
          </a:xfrm>
          <a:prstGeom prst="rect">
            <a:avLst/>
          </a:prstGeom>
          <a:noFill/>
        </p:spPr>
        <p:txBody>
          <a:bodyPr wrap="square" rtlCol="0">
            <a:spAutoFit/>
          </a:bodyPr>
          <a:lstStyle/>
          <a:p>
            <a:r>
              <a:rPr lang="en-US" sz="2400" dirty="0" smtClean="0"/>
              <a:t>“Thank you for your good judgment in forwarding the parish employee’s payroll question to Margie. Even though you knew the answer, it gave Margie a “heads up” on a bigger issue and she was able to contact the bookkeeper and provide some training.”</a:t>
            </a:r>
            <a:endParaRPr lang="en-US" sz="2400" dirty="0"/>
          </a:p>
        </p:txBody>
      </p:sp>
      <p:sp>
        <p:nvSpPr>
          <p:cNvPr id="6" name="Content Placeholder 2"/>
          <p:cNvSpPr txBox="1">
            <a:spLocks/>
          </p:cNvSpPr>
          <p:nvPr/>
        </p:nvSpPr>
        <p:spPr>
          <a:xfrm>
            <a:off x="1458687" y="4539343"/>
            <a:ext cx="3265714" cy="1371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err="1" smtClean="0">
                <a:ln>
                  <a:noFill/>
                </a:ln>
                <a:solidFill>
                  <a:srgbClr val="FF0000"/>
                </a:solidFill>
                <a:effectLst/>
                <a:uLnTx/>
                <a:uFillTx/>
                <a:latin typeface="+mn-lt"/>
                <a:ea typeface="+mn-ea"/>
                <a:cs typeface="+mn-cs"/>
              </a:rPr>
              <a:t>ST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imulus</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ction:</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458685" y="4539343"/>
            <a:ext cx="7228113" cy="1371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err="1" smtClean="0">
                <a:ln>
                  <a:noFill/>
                </a:ln>
                <a:solidFill>
                  <a:srgbClr val="FF0000"/>
                </a:solidFill>
                <a:effectLst/>
                <a:uLnTx/>
                <a:uFillTx/>
                <a:latin typeface="+mn-lt"/>
                <a:ea typeface="+mn-ea"/>
                <a:cs typeface="+mn-cs"/>
              </a:rPr>
              <a:t>ST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imulus</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Employee’s e-mail, payroll</a:t>
            </a:r>
            <a:r>
              <a:rPr kumimoji="0" lang="en-US" sz="9600" b="1" i="0" u="none" strike="noStrike" kern="1200" cap="none" spc="0" normalizeH="0" noProof="0" dirty="0" smtClean="0">
                <a:ln>
                  <a:noFill/>
                </a:ln>
                <a:solidFill>
                  <a:srgbClr val="FF0000"/>
                </a:solidFill>
                <a:effectLst/>
                <a:uLnTx/>
                <a:uFillTx/>
                <a:latin typeface="+mn-lt"/>
                <a:ea typeface="+mn-ea"/>
                <a:cs typeface="+mn-cs"/>
              </a:rPr>
              <a:t> question</a:t>
            </a:r>
            <a:endParaRPr kumimoji="0" lang="en-US" sz="96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ction: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Forwarded it to ADOM</a:t>
            </a:r>
            <a:r>
              <a:rPr kumimoji="0" lang="en-US" sz="9600" b="1" i="0" u="none" strike="noStrike" kern="1200" cap="none" spc="0" normalizeH="0" noProof="0" dirty="0" smtClean="0">
                <a:ln>
                  <a:noFill/>
                </a:ln>
                <a:solidFill>
                  <a:srgbClr val="FF0000"/>
                </a:solidFill>
                <a:effectLst/>
                <a:uLnTx/>
                <a:uFillTx/>
                <a:latin typeface="+mn-lt"/>
                <a:ea typeface="+mn-ea"/>
                <a:cs typeface="+mn-cs"/>
              </a:rPr>
              <a:t> Accounting Mgr</a:t>
            </a:r>
            <a:endParaRPr kumimoji="0" lang="en-US" sz="96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Bookkeeper got needed training</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1458686" y="1752601"/>
            <a:ext cx="6150428" cy="674913"/>
          </a:xfrm>
        </p:spPr>
        <p:txBody>
          <a:bodyPr>
            <a:normAutofit fontScale="40000" lnSpcReduction="20000"/>
          </a:bodyPr>
          <a:lstStyle/>
          <a:p>
            <a:pPr>
              <a:buNone/>
            </a:pPr>
            <a:r>
              <a:rPr lang="en-US" sz="9600" b="1" dirty="0" smtClean="0">
                <a:solidFill>
                  <a:srgbClr val="FF0000"/>
                </a:solidFill>
              </a:rPr>
              <a:t>STAC</a:t>
            </a:r>
            <a:r>
              <a:rPr lang="en-US" sz="9600" b="1" dirty="0" smtClean="0">
                <a:solidFill>
                  <a:schemeClr val="bg1">
                    <a:lumMod val="75000"/>
                  </a:schemeClr>
                </a:solidFill>
              </a:rPr>
              <a:t>(</a:t>
            </a:r>
            <a:r>
              <a:rPr lang="en-US" sz="9600" b="1" dirty="0" smtClean="0">
                <a:solidFill>
                  <a:srgbClr val="FF0000"/>
                </a:solidFill>
              </a:rPr>
              <a:t>K</a:t>
            </a:r>
            <a:r>
              <a:rPr lang="en-US" sz="9600" b="1" dirty="0" smtClean="0">
                <a:solidFill>
                  <a:schemeClr val="bg1">
                    <a:lumMod val="75000"/>
                  </a:schemeClr>
                </a:solidFill>
              </a:rPr>
              <a:t>)</a:t>
            </a:r>
            <a:r>
              <a:rPr lang="en-US" sz="9600" b="1" dirty="0" smtClean="0"/>
              <a:t> for improvement</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58685" y="2286000"/>
            <a:ext cx="7228115" cy="2308324"/>
          </a:xfrm>
          <a:prstGeom prst="rect">
            <a:avLst/>
          </a:prstGeom>
          <a:noFill/>
        </p:spPr>
        <p:txBody>
          <a:bodyPr wrap="square" rtlCol="0">
            <a:spAutoFit/>
          </a:bodyPr>
          <a:lstStyle/>
          <a:p>
            <a:r>
              <a:rPr lang="en-US" sz="2400" dirty="0" smtClean="0"/>
              <a:t>“When you were interviewing candidates for the maintenance position at the school you wanted to be sure that they were able to carry 75 pounds of equipment. You decided to test their ability and asked each candidate to carry 75 pounds up the stairs. One of the candidates collapsed in the parking lot. ”</a:t>
            </a:r>
            <a:endParaRPr lang="en-US" sz="2400" dirty="0"/>
          </a:p>
        </p:txBody>
      </p:sp>
      <p:sp>
        <p:nvSpPr>
          <p:cNvPr id="6" name="Content Placeholder 2"/>
          <p:cNvSpPr txBox="1">
            <a:spLocks/>
          </p:cNvSpPr>
          <p:nvPr/>
        </p:nvSpPr>
        <p:spPr>
          <a:xfrm>
            <a:off x="1458687" y="4735838"/>
            <a:ext cx="3265714" cy="1371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err="1" smtClean="0">
                <a:ln>
                  <a:noFill/>
                </a:ln>
                <a:solidFill>
                  <a:srgbClr val="FF0000"/>
                </a:solidFill>
                <a:effectLst/>
                <a:uLnTx/>
                <a:uFillTx/>
                <a:latin typeface="+mn-lt"/>
                <a:ea typeface="+mn-ea"/>
                <a:cs typeface="+mn-cs"/>
              </a:rPr>
              <a:t>ST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imulus</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ction:</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458687" y="4735838"/>
            <a:ext cx="7228113" cy="1371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err="1" smtClean="0">
                <a:ln>
                  <a:noFill/>
                </a:ln>
                <a:solidFill>
                  <a:srgbClr val="FF0000"/>
                </a:solidFill>
                <a:effectLst/>
                <a:uLnTx/>
                <a:uFillTx/>
                <a:latin typeface="+mn-lt"/>
                <a:ea typeface="+mn-ea"/>
                <a:cs typeface="+mn-cs"/>
              </a:rPr>
              <a:t>ST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imulus</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Can</a:t>
            </a:r>
            <a:r>
              <a:rPr kumimoji="0" lang="en-US" sz="9600" b="1" i="0" u="none" strike="noStrike" kern="1200" cap="none" spc="0" normalizeH="0" noProof="0" dirty="0" smtClean="0">
                <a:ln>
                  <a:noFill/>
                </a:ln>
                <a:solidFill>
                  <a:srgbClr val="FF0000"/>
                </a:solidFill>
                <a:effectLst/>
                <a:uLnTx/>
                <a:uFillTx/>
                <a:latin typeface="+mn-lt"/>
                <a:ea typeface="+mn-ea"/>
                <a:cs typeface="+mn-cs"/>
              </a:rPr>
              <a:t> candidate perform required duties?</a:t>
            </a:r>
            <a:endParaRPr kumimoji="0" lang="en-US" sz="96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ction: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Gave them physical</a:t>
            </a:r>
            <a:r>
              <a:rPr kumimoji="0" lang="en-US" sz="9600" b="1" i="0" u="none" strike="noStrike" kern="1200" cap="none" spc="0" normalizeH="0" noProof="0" dirty="0" smtClean="0">
                <a:ln>
                  <a:noFill/>
                </a:ln>
                <a:solidFill>
                  <a:srgbClr val="FF0000"/>
                </a:solidFill>
                <a:effectLst/>
                <a:uLnTx/>
                <a:uFillTx/>
                <a:latin typeface="+mn-lt"/>
                <a:ea typeface="+mn-ea"/>
                <a:cs typeface="+mn-cs"/>
              </a:rPr>
              <a:t> pre-employment test</a:t>
            </a:r>
            <a:endParaRPr kumimoji="0" lang="en-US" sz="96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Liability on our part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1458686" y="1752601"/>
            <a:ext cx="6150428" cy="674913"/>
          </a:xfrm>
        </p:spPr>
        <p:txBody>
          <a:bodyPr>
            <a:normAutofit fontScale="40000" lnSpcReduction="20000"/>
          </a:bodyPr>
          <a:lstStyle/>
          <a:p>
            <a:pPr>
              <a:buNone/>
            </a:pPr>
            <a:r>
              <a:rPr lang="en-US" sz="9600" b="1" dirty="0" smtClean="0">
                <a:solidFill>
                  <a:srgbClr val="FF0000"/>
                </a:solidFill>
              </a:rPr>
              <a:t>BAC</a:t>
            </a:r>
            <a:r>
              <a:rPr lang="en-US" sz="9600" b="1" dirty="0" smtClean="0">
                <a:solidFill>
                  <a:schemeClr val="bg1">
                    <a:lumMod val="75000"/>
                  </a:schemeClr>
                </a:solidFill>
              </a:rPr>
              <a:t>(</a:t>
            </a:r>
            <a:r>
              <a:rPr lang="en-US" sz="9600" b="1" dirty="0" smtClean="0">
                <a:solidFill>
                  <a:srgbClr val="FF0000"/>
                </a:solidFill>
              </a:rPr>
              <a:t>K</a:t>
            </a:r>
            <a:r>
              <a:rPr lang="en-US" sz="9600" b="1" dirty="0" smtClean="0">
                <a:solidFill>
                  <a:schemeClr val="bg1">
                    <a:lumMod val="75000"/>
                  </a:schemeClr>
                </a:solidFill>
              </a:rPr>
              <a:t>)</a:t>
            </a:r>
            <a:r>
              <a:rPr lang="en-US" sz="9600" b="1" dirty="0" smtClean="0"/>
              <a:t> for improvement</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00958" y="3635829"/>
            <a:ext cx="6727371" cy="1938992"/>
          </a:xfrm>
          <a:prstGeom prst="rect">
            <a:avLst/>
          </a:prstGeom>
          <a:noFill/>
        </p:spPr>
        <p:txBody>
          <a:bodyPr wrap="square" rtlCol="0">
            <a:spAutoFit/>
          </a:bodyPr>
          <a:lstStyle/>
          <a:p>
            <a:r>
              <a:rPr lang="en-US" sz="2400" dirty="0" smtClean="0"/>
              <a:t>“When you were interviewing candidates for the maintenance position at the school you wanted to be sure that they were able to carry 75 pounds of equipment.  A better approach would have been …</a:t>
            </a:r>
          </a:p>
          <a:p>
            <a:r>
              <a:rPr lang="en-US" sz="2400" dirty="0" smtClean="0"/>
              <a:t>And we would not have the liability on our hands.”</a:t>
            </a:r>
            <a:endParaRPr lang="en-US" sz="2400" dirty="0"/>
          </a:p>
        </p:txBody>
      </p:sp>
      <p:sp>
        <p:nvSpPr>
          <p:cNvPr id="6" name="Content Placeholder 2"/>
          <p:cNvSpPr txBox="1">
            <a:spLocks/>
          </p:cNvSpPr>
          <p:nvPr/>
        </p:nvSpPr>
        <p:spPr>
          <a:xfrm>
            <a:off x="1458687" y="2427514"/>
            <a:ext cx="3265714" cy="13716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B</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etter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pproach:</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1458686" y="1752601"/>
            <a:ext cx="6150428" cy="674913"/>
          </a:xfrm>
        </p:spPr>
        <p:txBody>
          <a:bodyPr>
            <a:normAutofit fontScale="40000" lnSpcReduction="20000"/>
          </a:bodyPr>
          <a:lstStyle/>
          <a:p>
            <a:pPr>
              <a:buNone/>
            </a:pPr>
            <a:r>
              <a:rPr lang="en-US" sz="9600" b="1" dirty="0" smtClean="0">
                <a:solidFill>
                  <a:srgbClr val="FF0000"/>
                </a:solidFill>
              </a:rPr>
              <a:t>STAC</a:t>
            </a:r>
            <a:r>
              <a:rPr lang="en-US" sz="9600" b="1" dirty="0" smtClean="0">
                <a:solidFill>
                  <a:schemeClr val="bg1">
                    <a:lumMod val="75000"/>
                  </a:schemeClr>
                </a:solidFill>
              </a:rPr>
              <a:t>(</a:t>
            </a:r>
            <a:r>
              <a:rPr lang="en-US" sz="9600" b="1" dirty="0" smtClean="0">
                <a:solidFill>
                  <a:srgbClr val="FF0000"/>
                </a:solidFill>
              </a:rPr>
              <a:t>K</a:t>
            </a:r>
            <a:r>
              <a:rPr lang="en-US" sz="9600" b="1" dirty="0" smtClean="0">
                <a:solidFill>
                  <a:schemeClr val="bg1">
                    <a:lumMod val="75000"/>
                  </a:schemeClr>
                </a:solidFill>
              </a:rPr>
              <a:t>)</a:t>
            </a:r>
            <a:r>
              <a:rPr lang="en-US" sz="9600" b="1" dirty="0" smtClean="0"/>
              <a:t> for improvement</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58685" y="2427514"/>
            <a:ext cx="6727371" cy="2031325"/>
          </a:xfrm>
          <a:prstGeom prst="rect">
            <a:avLst/>
          </a:prstGeom>
          <a:noFill/>
        </p:spPr>
        <p:txBody>
          <a:bodyPr wrap="square" rtlCol="0">
            <a:spAutoFit/>
          </a:bodyPr>
          <a:lstStyle/>
          <a:p>
            <a:r>
              <a:rPr lang="en-US" dirty="0" smtClean="0"/>
              <a:t>“After your training session last night at St. Leonard’s, a </a:t>
            </a:r>
            <a:r>
              <a:rPr lang="en-US" smtClean="0"/>
              <a:t>parish employee </a:t>
            </a:r>
            <a:r>
              <a:rPr lang="en-US" dirty="0" smtClean="0"/>
              <a:t>sent you an e-mail with a question about the Archdiocesan payroll schedule. You responded to his e-mail by telling him that you didn’t know, but the Pastoral Center and other parishes pay every two weeks. Didn’t that strike you odd that he would send you that question, which had nothing to do with the training or your role as a catechist?”</a:t>
            </a:r>
            <a:endParaRPr lang="en-US" dirty="0"/>
          </a:p>
        </p:txBody>
      </p:sp>
      <p:sp>
        <p:nvSpPr>
          <p:cNvPr id="8" name="TextBox 7"/>
          <p:cNvSpPr txBox="1"/>
          <p:nvPr/>
        </p:nvSpPr>
        <p:spPr>
          <a:xfrm>
            <a:off x="1458686" y="5705334"/>
            <a:ext cx="6727371" cy="400110"/>
          </a:xfrm>
          <a:prstGeom prst="rect">
            <a:avLst/>
          </a:prstGeom>
          <a:noFill/>
        </p:spPr>
        <p:txBody>
          <a:bodyPr wrap="square" rtlCol="0">
            <a:spAutoFit/>
          </a:bodyPr>
          <a:lstStyle/>
          <a:p>
            <a:r>
              <a:rPr lang="en-US" sz="2000" dirty="0" smtClean="0"/>
              <a:t>“Looking </a:t>
            </a:r>
            <a:r>
              <a:rPr lang="en-US" sz="2000" b="1" dirty="0" err="1" smtClean="0">
                <a:solidFill>
                  <a:srgbClr val="FF0000"/>
                </a:solidFill>
              </a:rPr>
              <a:t>bac</a:t>
            </a:r>
            <a:r>
              <a:rPr lang="en-US" sz="2000" b="1" dirty="0" smtClean="0">
                <a:solidFill>
                  <a:schemeClr val="bg1">
                    <a:lumMod val="75000"/>
                  </a:schemeClr>
                </a:solidFill>
              </a:rPr>
              <a:t>(</a:t>
            </a:r>
            <a:r>
              <a:rPr lang="en-US" sz="2000" b="1" dirty="0" smtClean="0">
                <a:solidFill>
                  <a:srgbClr val="FF0000"/>
                </a:solidFill>
              </a:rPr>
              <a:t>k</a:t>
            </a:r>
            <a:r>
              <a:rPr lang="en-US" sz="2000" b="1" dirty="0" smtClean="0">
                <a:solidFill>
                  <a:schemeClr val="bg1">
                    <a:lumMod val="75000"/>
                  </a:schemeClr>
                </a:solidFill>
              </a:rPr>
              <a:t>)</a:t>
            </a:r>
            <a:r>
              <a:rPr lang="en-US" sz="2000" dirty="0" smtClean="0"/>
              <a:t>, what could you have done differently?”</a:t>
            </a:r>
            <a:endParaRPr lang="en-US" sz="2000" dirty="0"/>
          </a:p>
        </p:txBody>
      </p:sp>
      <p:sp>
        <p:nvSpPr>
          <p:cNvPr id="10" name="TextBox 9"/>
          <p:cNvSpPr txBox="1"/>
          <p:nvPr/>
        </p:nvSpPr>
        <p:spPr>
          <a:xfrm>
            <a:off x="1458684" y="4458839"/>
            <a:ext cx="6727372" cy="1200329"/>
          </a:xfrm>
          <a:prstGeom prst="rect">
            <a:avLst/>
          </a:prstGeom>
          <a:noFill/>
        </p:spPr>
        <p:txBody>
          <a:bodyPr wrap="square" rtlCol="0">
            <a:spAutoFit/>
          </a:bodyPr>
          <a:lstStyle/>
          <a:p>
            <a:r>
              <a:rPr lang="en-US" dirty="0" smtClean="0"/>
              <a:t>“He forwarded your e-mail to all the other employees and copied the pastor. Apparently he was advocating for a different payroll schedule and was looking for some support. The pastor and bookkeeper were mortified.”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1458686" y="1752601"/>
            <a:ext cx="6150428" cy="674913"/>
          </a:xfrm>
        </p:spPr>
        <p:txBody>
          <a:bodyPr>
            <a:normAutofit fontScale="40000" lnSpcReduction="20000"/>
          </a:bodyPr>
          <a:lstStyle/>
          <a:p>
            <a:pPr>
              <a:buNone/>
            </a:pPr>
            <a:r>
              <a:rPr lang="en-US" sz="9600" b="1" dirty="0" smtClean="0">
                <a:solidFill>
                  <a:srgbClr val="FF0000"/>
                </a:solidFill>
              </a:rPr>
              <a:t>STAC</a:t>
            </a:r>
            <a:r>
              <a:rPr lang="en-US" sz="9600" b="1" dirty="0" smtClean="0">
                <a:solidFill>
                  <a:schemeClr val="bg1">
                    <a:lumMod val="75000"/>
                  </a:schemeClr>
                </a:solidFill>
              </a:rPr>
              <a:t>(</a:t>
            </a:r>
            <a:r>
              <a:rPr lang="en-US" sz="9600" b="1" dirty="0" smtClean="0">
                <a:solidFill>
                  <a:srgbClr val="FF0000"/>
                </a:solidFill>
              </a:rPr>
              <a:t>K</a:t>
            </a:r>
            <a:r>
              <a:rPr lang="en-US" sz="9600" b="1" dirty="0" smtClean="0">
                <a:solidFill>
                  <a:schemeClr val="bg1">
                    <a:lumMod val="75000"/>
                  </a:schemeClr>
                </a:solidFill>
              </a:rPr>
              <a:t>)</a:t>
            </a:r>
            <a:r>
              <a:rPr lang="en-US" sz="9600" b="1" dirty="0" smtClean="0"/>
              <a:t> for a job well done</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458687" y="2427514"/>
            <a:ext cx="7228113" cy="1186543"/>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err="1" smtClean="0">
                <a:ln>
                  <a:noFill/>
                </a:ln>
                <a:solidFill>
                  <a:srgbClr val="FF0000"/>
                </a:solidFill>
                <a:effectLst/>
                <a:uLnTx/>
                <a:uFillTx/>
                <a:latin typeface="+mn-lt"/>
                <a:ea typeface="+mn-ea"/>
                <a:cs typeface="+mn-cs"/>
              </a:rPr>
              <a:t>ST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imulus</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ction:</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1458686" y="3864430"/>
            <a:ext cx="6858000" cy="674913"/>
          </a:xfrm>
          <a:prstGeom prst="rect">
            <a:avLst/>
          </a:prstGeom>
        </p:spPr>
        <p:txBody>
          <a:bodyPr vert="horz" lIns="91440" tIns="45720" rIns="91440" bIns="45720" rtlCol="0">
            <a:normAutofit fontScale="32500" lnSpcReduction="20000"/>
          </a:bodyPr>
          <a:lstStyle/>
          <a:p>
            <a:pPr marL="342900" lvl="0" indent="-342900">
              <a:spcBef>
                <a:spcPct val="20000"/>
              </a:spcBef>
              <a:buClr>
                <a:schemeClr val="tx2">
                  <a:lumMod val="75000"/>
                </a:schemeClr>
              </a:buClr>
              <a:buSzPct val="75000"/>
            </a:pPr>
            <a:r>
              <a:rPr lang="en-US" sz="11100" b="1" dirty="0" smtClean="0">
                <a:solidFill>
                  <a:srgbClr val="FF0000"/>
                </a:solidFill>
              </a:rPr>
              <a:t>STAC</a:t>
            </a:r>
            <a:r>
              <a:rPr lang="en-US" sz="11100" b="1" dirty="0" smtClean="0">
                <a:solidFill>
                  <a:schemeClr val="bg1">
                    <a:lumMod val="75000"/>
                  </a:schemeClr>
                </a:solidFill>
              </a:rPr>
              <a:t>(</a:t>
            </a:r>
            <a:r>
              <a:rPr lang="en-US" sz="11100" b="1" dirty="0" smtClean="0">
                <a:solidFill>
                  <a:srgbClr val="FF0000"/>
                </a:solidFill>
              </a:rPr>
              <a:t>K</a:t>
            </a:r>
            <a:r>
              <a:rPr lang="en-US" sz="11100" b="1" dirty="0" smtClean="0">
                <a:solidFill>
                  <a:schemeClr val="bg1">
                    <a:lumMod val="75000"/>
                  </a:schemeClr>
                </a:solidFill>
              </a:rPr>
              <a:t>) </a:t>
            </a:r>
            <a:r>
              <a:rPr kumimoji="0" lang="en-US" sz="11100" b="1" i="0" u="none" strike="noStrike" kern="1200" cap="none" spc="0" normalizeH="0" baseline="0" noProof="0" dirty="0" smtClean="0">
                <a:ln>
                  <a:noFill/>
                </a:ln>
                <a:solidFill>
                  <a:srgbClr val="FF0000"/>
                </a:solidFill>
                <a:effectLst/>
                <a:uLnTx/>
                <a:uFillTx/>
                <a:latin typeface="+mn-lt"/>
                <a:ea typeface="+mn-ea"/>
                <a:cs typeface="+mn-cs"/>
              </a:rPr>
              <a:t>BAC</a:t>
            </a:r>
            <a:r>
              <a:rPr kumimoji="0" lang="en-US" sz="111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111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111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11100" b="1" i="0" u="none" strike="noStrike" kern="1200" cap="none" spc="0" normalizeH="0" baseline="0" noProof="0" dirty="0" smtClean="0">
                <a:ln>
                  <a:noFill/>
                </a:ln>
                <a:solidFill>
                  <a:schemeClr val="tx1"/>
                </a:solidFill>
                <a:effectLst/>
                <a:uLnTx/>
                <a:uFillTx/>
                <a:latin typeface="+mn-lt"/>
                <a:ea typeface="+mn-ea"/>
                <a:cs typeface="+mn-cs"/>
              </a:rPr>
              <a:t> for improvement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458687" y="4386943"/>
            <a:ext cx="2481942" cy="1186543"/>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err="1" smtClean="0">
                <a:ln>
                  <a:noFill/>
                </a:ln>
                <a:solidFill>
                  <a:srgbClr val="FF0000"/>
                </a:solidFill>
                <a:effectLst/>
                <a:uLnTx/>
                <a:uFillTx/>
                <a:latin typeface="+mn-lt"/>
                <a:ea typeface="+mn-ea"/>
                <a:cs typeface="+mn-cs"/>
              </a:rPr>
              <a:t>ST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imulus</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ction:</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332516" y="4386944"/>
            <a:ext cx="2481942" cy="925286"/>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B</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etter </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A</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pproach:</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r>
              <a:rPr kumimoji="0" lang="en-US" sz="9600" b="1" i="0" u="none" strike="noStrike" kern="1200" cap="none" spc="0" normalizeH="0" baseline="0" noProof="0" dirty="0" smtClean="0">
                <a:ln>
                  <a:noFill/>
                </a:ln>
                <a:solidFill>
                  <a:srgbClr val="FF0000"/>
                </a:solidFill>
                <a:effectLst/>
                <a:uLnTx/>
                <a:uFillTx/>
                <a:latin typeface="+mn-lt"/>
                <a:ea typeface="+mn-ea"/>
                <a:cs typeface="+mn-cs"/>
              </a:rPr>
              <a:t>C</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smtClean="0">
                <a:ln>
                  <a:noFill/>
                </a:ln>
                <a:solidFill>
                  <a:srgbClr val="FF0000"/>
                </a:solidFill>
                <a:effectLst/>
                <a:uLnTx/>
                <a:uFillTx/>
                <a:latin typeface="+mn-lt"/>
                <a:ea typeface="+mn-ea"/>
                <a:cs typeface="+mn-cs"/>
              </a:rPr>
              <a:t>K</a:t>
            </a:r>
            <a:r>
              <a:rPr kumimoji="0" lang="en-US" sz="9600" b="1" i="0" u="none" strike="noStrike" kern="1200" cap="none" spc="0" normalizeH="0" baseline="0" noProof="0" dirty="0" smtClean="0">
                <a:ln>
                  <a:noFill/>
                </a:ln>
                <a:solidFill>
                  <a:schemeClr val="bg1">
                    <a:lumMod val="75000"/>
                  </a:schemeClr>
                </a:solidFill>
                <a:effectLst/>
                <a:uLnTx/>
                <a:uFillTx/>
                <a:latin typeface="+mn-lt"/>
                <a:ea typeface="+mn-ea"/>
                <a:cs typeface="+mn-cs"/>
              </a:rPr>
              <a:t>)</a:t>
            </a:r>
            <a:r>
              <a:rPr kumimoji="0" lang="en-US" sz="9600" b="1" i="0" u="none" strike="noStrike" kern="1200" cap="none" spc="0" normalizeH="0" baseline="0" noProof="0" dirty="0" err="1" smtClean="0">
                <a:ln>
                  <a:noFill/>
                </a:ln>
                <a:solidFill>
                  <a:schemeClr val="tx1"/>
                </a:solidFill>
                <a:effectLst/>
                <a:uLnTx/>
                <a:uFillTx/>
                <a:latin typeface="+mn-lt"/>
                <a:ea typeface="+mn-ea"/>
                <a:cs typeface="+mn-cs"/>
              </a:rPr>
              <a:t>onsequence</a:t>
            </a:r>
            <a:r>
              <a:rPr kumimoji="0" lang="en-US" sz="9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 Model</a:t>
            </a:r>
            <a:endParaRPr lang="en-US" dirty="0"/>
          </a:p>
        </p:txBody>
      </p:sp>
      <p:sp>
        <p:nvSpPr>
          <p:cNvPr id="3" name="Content Placeholder 2"/>
          <p:cNvSpPr>
            <a:spLocks noGrp="1"/>
          </p:cNvSpPr>
          <p:nvPr>
            <p:ph idx="1"/>
          </p:nvPr>
        </p:nvSpPr>
        <p:spPr>
          <a:xfrm>
            <a:off x="894080" y="2296886"/>
            <a:ext cx="7792719" cy="1665513"/>
          </a:xfrm>
        </p:spPr>
        <p:txBody>
          <a:bodyPr>
            <a:normAutofit/>
          </a:bodyPr>
          <a:lstStyle/>
          <a:p>
            <a:pPr algn="ctr">
              <a:buNone/>
            </a:pPr>
            <a:r>
              <a:rPr lang="en-US" sz="9600" b="1" dirty="0" smtClean="0"/>
              <a:t>STAC</a:t>
            </a:r>
            <a:r>
              <a:rPr lang="en-US" sz="9600" b="1" dirty="0" smtClean="0">
                <a:solidFill>
                  <a:schemeClr val="bg1">
                    <a:lumMod val="75000"/>
                  </a:schemeClr>
                </a:solidFill>
              </a:rPr>
              <a:t>(</a:t>
            </a:r>
            <a:r>
              <a:rPr lang="en-US" sz="9600" b="1" dirty="0" smtClean="0"/>
              <a:t>K</a:t>
            </a:r>
            <a:r>
              <a:rPr lang="en-US" sz="9600" b="1" dirty="0" smtClean="0">
                <a:solidFill>
                  <a:schemeClr val="bg1">
                    <a:lumMod val="75000"/>
                  </a:schemeClr>
                </a:solidFill>
              </a:rPr>
              <a:t>)</a:t>
            </a:r>
          </a:p>
          <a:p>
            <a:pPr>
              <a:buNone/>
            </a:pPr>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601686" y="1632857"/>
            <a:ext cx="4593771" cy="646331"/>
          </a:xfrm>
          <a:prstGeom prst="rect">
            <a:avLst/>
          </a:prstGeom>
          <a:noFill/>
        </p:spPr>
        <p:txBody>
          <a:bodyPr wrap="square" rtlCol="0">
            <a:spAutoFit/>
          </a:bodyPr>
          <a:lstStyle/>
          <a:p>
            <a:r>
              <a:rPr lang="en-US" sz="3600" dirty="0" smtClean="0"/>
              <a:t>Now you have a </a:t>
            </a:r>
            <a:endParaRPr lang="en-US" sz="3600" dirty="0"/>
          </a:p>
        </p:txBody>
      </p:sp>
      <p:sp>
        <p:nvSpPr>
          <p:cNvPr id="7" name="TextBox 6"/>
          <p:cNvSpPr txBox="1"/>
          <p:nvPr/>
        </p:nvSpPr>
        <p:spPr>
          <a:xfrm>
            <a:off x="2601686" y="3962399"/>
            <a:ext cx="5823857" cy="1815882"/>
          </a:xfrm>
          <a:prstGeom prst="rect">
            <a:avLst/>
          </a:prstGeom>
          <a:noFill/>
        </p:spPr>
        <p:txBody>
          <a:bodyPr wrap="square" rtlCol="0">
            <a:spAutoFit/>
          </a:bodyPr>
          <a:lstStyle/>
          <a:p>
            <a:r>
              <a:rPr lang="en-US" sz="2800" dirty="0" smtClean="0"/>
              <a:t>of examples to use in your continuing performance management discussions.</a:t>
            </a:r>
          </a:p>
          <a:p>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Rectangle 5"/>
          <p:cNvSpPr>
            <a:spLocks noChangeArrowheads="1"/>
          </p:cNvSpPr>
          <p:nvPr/>
        </p:nvSpPr>
        <p:spPr bwMode="auto">
          <a:xfrm>
            <a:off x="2895600" y="2505129"/>
            <a:ext cx="2438400" cy="609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None/>
            </a:pPr>
            <a:r>
              <a:rPr lang="en-US" sz="2400" dirty="0"/>
              <a:t>Set Expectations</a:t>
            </a:r>
            <a:endParaRPr lang="en-US" sz="4000" dirty="0"/>
          </a:p>
        </p:txBody>
      </p:sp>
      <p:sp>
        <p:nvSpPr>
          <p:cNvPr id="6" name="Rectangle 7"/>
          <p:cNvSpPr>
            <a:spLocks noChangeArrowheads="1"/>
          </p:cNvSpPr>
          <p:nvPr/>
        </p:nvSpPr>
        <p:spPr bwMode="auto">
          <a:xfrm>
            <a:off x="4419600" y="4486329"/>
            <a:ext cx="2057400" cy="609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None/>
            </a:pPr>
            <a:r>
              <a:rPr lang="en-US" sz="2400" dirty="0"/>
              <a:t>Review Progress</a:t>
            </a:r>
            <a:endParaRPr lang="en-US" sz="4000" dirty="0"/>
          </a:p>
        </p:txBody>
      </p:sp>
      <p:sp>
        <p:nvSpPr>
          <p:cNvPr id="7" name="Rectangle 8"/>
          <p:cNvSpPr>
            <a:spLocks noChangeArrowheads="1"/>
          </p:cNvSpPr>
          <p:nvPr/>
        </p:nvSpPr>
        <p:spPr bwMode="auto">
          <a:xfrm>
            <a:off x="2057400" y="3952929"/>
            <a:ext cx="2438400" cy="609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None/>
            </a:pPr>
            <a:r>
              <a:rPr lang="en-US" sz="2400"/>
              <a:t>Evaluate Performance</a:t>
            </a:r>
            <a:endParaRPr lang="en-US" sz="4000"/>
          </a:p>
        </p:txBody>
      </p:sp>
      <p:sp>
        <p:nvSpPr>
          <p:cNvPr id="8" name="AutoShape 12"/>
          <p:cNvSpPr>
            <a:spLocks noChangeArrowheads="1"/>
          </p:cNvSpPr>
          <p:nvPr/>
        </p:nvSpPr>
        <p:spPr bwMode="auto">
          <a:xfrm>
            <a:off x="5562600" y="2657529"/>
            <a:ext cx="838200" cy="2286000"/>
          </a:xfrm>
          <a:prstGeom prst="curvedLeftArrow">
            <a:avLst>
              <a:gd name="adj1" fmla="val 54545"/>
              <a:gd name="adj2" fmla="val 109091"/>
              <a:gd name="adj3" fmla="val 33333"/>
            </a:avLst>
          </a:prstGeom>
          <a:solidFill>
            <a:srgbClr val="FFC000"/>
          </a:solidFill>
          <a:ln w="9525">
            <a:solidFill>
              <a:schemeClr val="tx1"/>
            </a:solidFill>
            <a:miter lim="800000"/>
            <a:headEnd/>
            <a:tailEnd/>
          </a:ln>
          <a:effectLst/>
        </p:spPr>
        <p:txBody>
          <a:bodyPr wrap="none" anchor="ctr"/>
          <a:lstStyle/>
          <a:p>
            <a:endParaRPr lang="en-US"/>
          </a:p>
        </p:txBody>
      </p:sp>
      <p:sp>
        <p:nvSpPr>
          <p:cNvPr id="9" name="AutoShape 15"/>
          <p:cNvSpPr>
            <a:spLocks noChangeArrowheads="1"/>
          </p:cNvSpPr>
          <p:nvPr/>
        </p:nvSpPr>
        <p:spPr bwMode="auto">
          <a:xfrm rot="6300000">
            <a:off x="3124200" y="3648129"/>
            <a:ext cx="914400" cy="3505200"/>
          </a:xfrm>
          <a:prstGeom prst="curvedLeftArrow">
            <a:avLst>
              <a:gd name="adj1" fmla="val 76667"/>
              <a:gd name="adj2" fmla="val 153333"/>
              <a:gd name="adj3" fmla="val 33333"/>
            </a:avLst>
          </a:prstGeom>
          <a:solidFill>
            <a:srgbClr val="FFC000"/>
          </a:solidFill>
          <a:ln w="9525">
            <a:solidFill>
              <a:schemeClr val="tx1"/>
            </a:solidFill>
            <a:miter lim="800000"/>
            <a:headEnd/>
            <a:tailEnd/>
          </a:ln>
          <a:effectLst/>
        </p:spPr>
        <p:txBody>
          <a:bodyPr wrap="none" anchor="ctr"/>
          <a:lstStyle/>
          <a:p>
            <a:endParaRPr lang="en-US"/>
          </a:p>
        </p:txBody>
      </p:sp>
      <p:sp>
        <p:nvSpPr>
          <p:cNvPr id="10" name="AutoShape 16"/>
          <p:cNvSpPr>
            <a:spLocks noChangeArrowheads="1"/>
          </p:cNvSpPr>
          <p:nvPr/>
        </p:nvSpPr>
        <p:spPr bwMode="auto">
          <a:xfrm rot="12000000">
            <a:off x="1905000" y="2276529"/>
            <a:ext cx="685800" cy="1676400"/>
          </a:xfrm>
          <a:prstGeom prst="curvedLeftArrow">
            <a:avLst>
              <a:gd name="adj1" fmla="val 58984"/>
              <a:gd name="adj2" fmla="val 97778"/>
              <a:gd name="adj3" fmla="val 33333"/>
            </a:avLst>
          </a:prstGeom>
          <a:solidFill>
            <a:srgbClr val="FFC000"/>
          </a:solidFill>
          <a:ln w="9525">
            <a:solidFill>
              <a:schemeClr val="tx1"/>
            </a:solidFill>
            <a:miter lim="800000"/>
            <a:headEnd/>
            <a:tailEnd/>
          </a:ln>
          <a:effectLst/>
        </p:spPr>
        <p:txBody>
          <a:bodyPr wrap="none" anchor="ctr"/>
          <a:lstStyle/>
          <a:p>
            <a:endParaRPr lang="en-US"/>
          </a:p>
        </p:txBody>
      </p:sp>
      <p:sp>
        <p:nvSpPr>
          <p:cNvPr id="11" name="Text Box 17"/>
          <p:cNvSpPr txBox="1">
            <a:spLocks noChangeArrowheads="1"/>
          </p:cNvSpPr>
          <p:nvPr/>
        </p:nvSpPr>
        <p:spPr bwMode="auto">
          <a:xfrm>
            <a:off x="6705600" y="2352729"/>
            <a:ext cx="1905000" cy="2862322"/>
          </a:xfrm>
          <a:prstGeom prst="rect">
            <a:avLst/>
          </a:prstGeom>
          <a:noFill/>
          <a:ln w="9525">
            <a:noFill/>
            <a:miter lim="800000"/>
            <a:headEnd/>
            <a:tailEnd/>
          </a:ln>
          <a:effectLst/>
        </p:spPr>
        <p:txBody>
          <a:bodyPr>
            <a:spAutoFit/>
          </a:bodyPr>
          <a:lstStyle/>
          <a:p>
            <a:pPr algn="ctr">
              <a:lnSpc>
                <a:spcPct val="150000"/>
              </a:lnSpc>
              <a:spcBef>
                <a:spcPct val="50000"/>
              </a:spcBef>
            </a:pPr>
            <a:r>
              <a:rPr lang="en-US" sz="2000" dirty="0" smtClean="0">
                <a:latin typeface="Calibri" pitchFamily="34" charset="0"/>
              </a:rPr>
              <a:t>STAC</a:t>
            </a:r>
            <a:r>
              <a:rPr lang="en-US" sz="2000" dirty="0" smtClean="0">
                <a:solidFill>
                  <a:schemeClr val="bg1">
                    <a:lumMod val="65000"/>
                  </a:schemeClr>
                </a:solidFill>
                <a:latin typeface="Calibri" pitchFamily="34" charset="0"/>
              </a:rPr>
              <a:t>(</a:t>
            </a:r>
            <a:r>
              <a:rPr lang="en-US" sz="2000" dirty="0" smtClean="0">
                <a:latin typeface="Calibri" pitchFamily="34" charset="0"/>
              </a:rPr>
              <a:t>K</a:t>
            </a:r>
            <a:r>
              <a:rPr lang="en-US" sz="2000" dirty="0" smtClean="0">
                <a:solidFill>
                  <a:schemeClr val="bg1">
                    <a:lumMod val="65000"/>
                  </a:schemeClr>
                </a:solidFill>
                <a:latin typeface="Calibri" pitchFamily="34" charset="0"/>
              </a:rPr>
              <a:t>)</a:t>
            </a:r>
          </a:p>
          <a:p>
            <a:pPr algn="ctr">
              <a:lnSpc>
                <a:spcPct val="150000"/>
              </a:lnSpc>
            </a:pPr>
            <a:r>
              <a:rPr lang="en-US" sz="2000" b="1" dirty="0" smtClean="0">
                <a:solidFill>
                  <a:srgbClr val="FF0000"/>
                </a:solidFill>
                <a:latin typeface="Calibri" pitchFamily="34" charset="0"/>
              </a:rPr>
              <a:t>effective feedback</a:t>
            </a:r>
            <a:endParaRPr lang="en-US" sz="2000" dirty="0">
              <a:latin typeface="Calibri" pitchFamily="34" charset="0"/>
            </a:endParaRPr>
          </a:p>
          <a:p>
            <a:pPr algn="ctr">
              <a:lnSpc>
                <a:spcPct val="150000"/>
              </a:lnSpc>
            </a:pPr>
            <a:r>
              <a:rPr lang="en-US" sz="2000" dirty="0" smtClean="0">
                <a:latin typeface="Calibri" pitchFamily="34" charset="0"/>
              </a:rPr>
              <a:t>Throughout</a:t>
            </a:r>
          </a:p>
          <a:p>
            <a:pPr algn="ctr">
              <a:lnSpc>
                <a:spcPct val="150000"/>
              </a:lnSpc>
            </a:pPr>
            <a:r>
              <a:rPr lang="en-US" sz="2000" dirty="0" smtClean="0">
                <a:latin typeface="Calibri" pitchFamily="34" charset="0"/>
              </a:rPr>
              <a:t> </a:t>
            </a:r>
            <a:r>
              <a:rPr lang="en-US" sz="2000" dirty="0">
                <a:latin typeface="Calibri" pitchFamily="34" charset="0"/>
              </a:rPr>
              <a:t>all phases of the cycle</a:t>
            </a:r>
          </a:p>
        </p:txBody>
      </p:sp>
      <p:sp>
        <p:nvSpPr>
          <p:cNvPr id="14" name="Title 1"/>
          <p:cNvSpPr txBox="1">
            <a:spLocks/>
          </p:cNvSpPr>
          <p:nvPr/>
        </p:nvSpPr>
        <p:spPr>
          <a:xfrm>
            <a:off x="1262743" y="274638"/>
            <a:ext cx="7347857"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Managing Performance</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5" name="Content Placeholder 2"/>
          <p:cNvSpPr>
            <a:spLocks noGrp="1"/>
          </p:cNvSpPr>
          <p:nvPr>
            <p:ph idx="1"/>
          </p:nvPr>
        </p:nvSpPr>
        <p:spPr>
          <a:xfrm>
            <a:off x="1124760" y="1560569"/>
            <a:ext cx="7485840" cy="792160"/>
          </a:xfrm>
        </p:spPr>
        <p:txBody>
          <a:bodyPr/>
          <a:lstStyle/>
          <a:p>
            <a:pPr>
              <a:buNone/>
            </a:pPr>
            <a:r>
              <a:rPr lang="en-US" cap="small" dirty="0" smtClean="0"/>
              <a:t>The Performance Management Cycle</a:t>
            </a:r>
            <a:r>
              <a:rPr lang="en-US"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663" y="941696"/>
            <a:ext cx="8417256" cy="14700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MANAGEMENT meeting</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17311" y="2115403"/>
            <a:ext cx="8635620" cy="2060811"/>
          </a:xfrm>
        </p:spPr>
        <p:txBody>
          <a:bodyPr/>
          <a:lstStyle/>
          <a:p>
            <a:pPr algn="l"/>
            <a:r>
              <a:rPr lang="en-US" dirty="0" smtClean="0">
                <a:solidFill>
                  <a:schemeClr val="tx2">
                    <a:lumMod val="75000"/>
                  </a:schemeClr>
                </a:solidFill>
                <a:latin typeface="+mj-lt"/>
              </a:rPr>
              <a:t>NEXT SESSION:  </a:t>
            </a:r>
          </a:p>
          <a:p>
            <a:pPr algn="r"/>
            <a:r>
              <a:rPr lang="en-US" dirty="0" smtClean="0">
                <a:solidFill>
                  <a:schemeClr val="tx2">
                    <a:lumMod val="75000"/>
                  </a:schemeClr>
                </a:solidFill>
                <a:latin typeface="+mj-lt"/>
              </a:rPr>
              <a:t>DIAGNOSING PERFORMANCE PROBLEMS</a:t>
            </a:r>
            <a:endParaRPr lang="en-US" dirty="0">
              <a:solidFill>
                <a:schemeClr val="tx2">
                  <a:lumMod val="75000"/>
                </a:schemeClr>
              </a:solidFill>
              <a:latin typeface="+mj-lt"/>
            </a:endParaRPr>
          </a:p>
        </p:txBody>
      </p:sp>
      <p:pic>
        <p:nvPicPr>
          <p:cNvPr id="6" name="Picture 5" descr="ADOM coat of arms no background.gif"/>
          <p:cNvPicPr>
            <a:picLocks noChangeAspect="1"/>
          </p:cNvPicPr>
          <p:nvPr/>
        </p:nvPicPr>
        <p:blipFill>
          <a:blip r:embed="rId2" cstate="print"/>
          <a:stretch>
            <a:fillRect/>
          </a:stretch>
        </p:blipFill>
        <p:spPr>
          <a:xfrm>
            <a:off x="478552" y="2951428"/>
            <a:ext cx="2000348" cy="29651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Performance</a:t>
            </a:r>
            <a:endParaRPr lang="en-US" dirty="0"/>
          </a:p>
        </p:txBody>
      </p:sp>
      <p:sp>
        <p:nvSpPr>
          <p:cNvPr id="3" name="Content Placeholder 2"/>
          <p:cNvSpPr>
            <a:spLocks noGrp="1"/>
          </p:cNvSpPr>
          <p:nvPr>
            <p:ph idx="1"/>
          </p:nvPr>
        </p:nvSpPr>
        <p:spPr>
          <a:xfrm>
            <a:off x="1200959" y="1417639"/>
            <a:ext cx="7485840" cy="1183672"/>
          </a:xfrm>
        </p:spPr>
        <p:txBody>
          <a:bodyPr/>
          <a:lstStyle/>
          <a:p>
            <a:pPr>
              <a:buNone/>
            </a:pPr>
            <a:r>
              <a:rPr lang="en-US" cap="small" dirty="0" smtClean="0"/>
              <a:t>The Case for a Performance Management Strategy</a:t>
            </a:r>
            <a:r>
              <a:rPr lang="en-US" dirty="0" smtClean="0"/>
              <a:t>:</a:t>
            </a: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1200959" y="2753711"/>
            <a:ext cx="7638241" cy="1834055"/>
          </a:xfrm>
          <a:prstGeom prst="rect">
            <a:avLst/>
          </a:prstGeom>
        </p:spPr>
        <p:txBody>
          <a:bodyPr vert="horz" lIns="91440" tIns="45720" rIns="91440" bIns="45720" rtlCol="0">
            <a:normAutofit fontScale="85000" lnSpcReduction="10000"/>
          </a:bodyPr>
          <a:lstStyle/>
          <a:p>
            <a:r>
              <a:rPr lang="en-US" sz="3200" dirty="0" smtClean="0"/>
              <a:t>Today’s workplace has different demands on the worker …</a:t>
            </a:r>
          </a:p>
          <a:p>
            <a:r>
              <a:rPr lang="en-US" sz="3200" dirty="0" smtClean="0"/>
              <a:t>… and many of us continue to work in the paradigm of worker expectations of 30 years ago.</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Performance</a:t>
            </a:r>
            <a:endParaRPr lang="en-US" dirty="0"/>
          </a:p>
        </p:txBody>
      </p:sp>
      <p:sp>
        <p:nvSpPr>
          <p:cNvPr id="3" name="Content Placeholder 2"/>
          <p:cNvSpPr>
            <a:spLocks noGrp="1"/>
          </p:cNvSpPr>
          <p:nvPr>
            <p:ph idx="1"/>
          </p:nvPr>
        </p:nvSpPr>
        <p:spPr>
          <a:xfrm>
            <a:off x="1095443" y="1702676"/>
            <a:ext cx="7591356" cy="4114800"/>
          </a:xfrm>
        </p:spPr>
        <p:txBody>
          <a:bodyPr>
            <a:normAutofit fontScale="70000" lnSpcReduction="20000"/>
          </a:bodyPr>
          <a:lstStyle/>
          <a:p>
            <a:pPr marL="0" indent="0">
              <a:lnSpc>
                <a:spcPct val="120000"/>
              </a:lnSpc>
              <a:spcBef>
                <a:spcPts val="1200"/>
              </a:spcBef>
              <a:buNone/>
            </a:pPr>
            <a:r>
              <a:rPr lang="en-US" sz="3500" dirty="0" smtClean="0"/>
              <a:t>“As the Third Wave cuts across our society, work grows less, not more, repetitive. It becomes less fragmented, with each person doing a somewhat larger, rather than smaller, task. … self-pacing</a:t>
            </a:r>
            <a:r>
              <a:rPr lang="en-US" sz="3500" b="1" i="1" dirty="0" smtClean="0"/>
              <a:t> </a:t>
            </a:r>
            <a:r>
              <a:rPr lang="en-US" sz="3500" dirty="0" smtClean="0"/>
              <a:t>replaces the old need for mass synchronization of behavior. </a:t>
            </a:r>
            <a:r>
              <a:rPr lang="en-US" sz="3500" b="1" dirty="0" smtClean="0"/>
              <a:t>Workers are forced to cope with more frequent changes in their tasks, as well as a blinding succession of personnel transfers, product changes, and reorganizations</a:t>
            </a:r>
            <a:r>
              <a:rPr lang="en-US" sz="3500" dirty="0" smtClean="0"/>
              <a:t>.”</a:t>
            </a:r>
          </a:p>
          <a:p>
            <a:pPr algn="r">
              <a:spcBef>
                <a:spcPts val="1800"/>
              </a:spcBef>
              <a:buNone/>
            </a:pPr>
            <a:r>
              <a:rPr lang="en-US" sz="2400" i="1" dirty="0" smtClean="0"/>
              <a:t>― Alvin Toffler</a:t>
            </a:r>
          </a:p>
          <a:p>
            <a:pPr algn="r">
              <a:spcBef>
                <a:spcPts val="600"/>
              </a:spcBef>
              <a:buNone/>
            </a:pPr>
            <a:r>
              <a:rPr lang="en-US" sz="2400" i="1" dirty="0" smtClean="0"/>
              <a:t>The Third Wave (1980)</a:t>
            </a:r>
            <a:endParaRPr lang="en-US" sz="2400" i="1"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Rectangle 5"/>
          <p:cNvSpPr>
            <a:spLocks noChangeArrowheads="1"/>
          </p:cNvSpPr>
          <p:nvPr/>
        </p:nvSpPr>
        <p:spPr bwMode="auto">
          <a:xfrm>
            <a:off x="2895600" y="2505129"/>
            <a:ext cx="2438400" cy="609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None/>
            </a:pPr>
            <a:r>
              <a:rPr lang="en-US" sz="2400" dirty="0"/>
              <a:t>Set Expectations</a:t>
            </a:r>
            <a:endParaRPr lang="en-US" sz="4000" dirty="0"/>
          </a:p>
        </p:txBody>
      </p:sp>
      <p:sp>
        <p:nvSpPr>
          <p:cNvPr id="6" name="Rectangle 7"/>
          <p:cNvSpPr>
            <a:spLocks noChangeArrowheads="1"/>
          </p:cNvSpPr>
          <p:nvPr/>
        </p:nvSpPr>
        <p:spPr bwMode="auto">
          <a:xfrm>
            <a:off x="4419600" y="4486329"/>
            <a:ext cx="2057400" cy="609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None/>
            </a:pPr>
            <a:r>
              <a:rPr lang="en-US" sz="2400" dirty="0"/>
              <a:t>Review Progress</a:t>
            </a:r>
            <a:endParaRPr lang="en-US" sz="4000" dirty="0"/>
          </a:p>
        </p:txBody>
      </p:sp>
      <p:sp>
        <p:nvSpPr>
          <p:cNvPr id="7" name="Rectangle 8"/>
          <p:cNvSpPr>
            <a:spLocks noChangeArrowheads="1"/>
          </p:cNvSpPr>
          <p:nvPr/>
        </p:nvSpPr>
        <p:spPr bwMode="auto">
          <a:xfrm>
            <a:off x="2057400" y="3952929"/>
            <a:ext cx="2438400" cy="609600"/>
          </a:xfrm>
          <a:prstGeom prst="rect">
            <a:avLst/>
          </a:prstGeom>
          <a:noFill/>
          <a:ln w="9525">
            <a:noFill/>
            <a:miter lim="800000"/>
            <a:headEnd/>
            <a:tailEnd/>
          </a:ln>
          <a:effectLst/>
        </p:spPr>
        <p:txBody>
          <a:bodyPr/>
          <a:lstStyle/>
          <a:p>
            <a:pPr marL="342900" indent="-342900" eaLnBrk="1" hangingPunct="1">
              <a:spcBef>
                <a:spcPct val="20000"/>
              </a:spcBef>
              <a:buClr>
                <a:schemeClr val="folHlink"/>
              </a:buClr>
              <a:buSzPct val="60000"/>
              <a:buFont typeface="Wingdings" pitchFamily="2" charset="2"/>
              <a:buNone/>
            </a:pPr>
            <a:r>
              <a:rPr lang="en-US" sz="2400"/>
              <a:t>Evaluate Performance</a:t>
            </a:r>
            <a:endParaRPr lang="en-US" sz="4000"/>
          </a:p>
        </p:txBody>
      </p:sp>
      <p:sp>
        <p:nvSpPr>
          <p:cNvPr id="8" name="AutoShape 12"/>
          <p:cNvSpPr>
            <a:spLocks noChangeArrowheads="1"/>
          </p:cNvSpPr>
          <p:nvPr/>
        </p:nvSpPr>
        <p:spPr bwMode="auto">
          <a:xfrm>
            <a:off x="5562600" y="2657529"/>
            <a:ext cx="838200" cy="2286000"/>
          </a:xfrm>
          <a:prstGeom prst="curvedLeftArrow">
            <a:avLst>
              <a:gd name="adj1" fmla="val 54545"/>
              <a:gd name="adj2" fmla="val 109091"/>
              <a:gd name="adj3" fmla="val 33333"/>
            </a:avLst>
          </a:prstGeom>
          <a:solidFill>
            <a:srgbClr val="FFC000"/>
          </a:solidFill>
          <a:ln w="9525">
            <a:solidFill>
              <a:schemeClr val="tx1"/>
            </a:solidFill>
            <a:miter lim="800000"/>
            <a:headEnd/>
            <a:tailEnd/>
          </a:ln>
          <a:effectLst/>
        </p:spPr>
        <p:txBody>
          <a:bodyPr wrap="none" anchor="ctr"/>
          <a:lstStyle/>
          <a:p>
            <a:endParaRPr lang="en-US"/>
          </a:p>
        </p:txBody>
      </p:sp>
      <p:sp>
        <p:nvSpPr>
          <p:cNvPr id="9" name="AutoShape 15"/>
          <p:cNvSpPr>
            <a:spLocks noChangeArrowheads="1"/>
          </p:cNvSpPr>
          <p:nvPr/>
        </p:nvSpPr>
        <p:spPr bwMode="auto">
          <a:xfrm rot="6300000">
            <a:off x="3124200" y="3648129"/>
            <a:ext cx="914400" cy="3505200"/>
          </a:xfrm>
          <a:prstGeom prst="curvedLeftArrow">
            <a:avLst>
              <a:gd name="adj1" fmla="val 76667"/>
              <a:gd name="adj2" fmla="val 153333"/>
              <a:gd name="adj3" fmla="val 33333"/>
            </a:avLst>
          </a:prstGeom>
          <a:solidFill>
            <a:srgbClr val="FFC000"/>
          </a:solidFill>
          <a:ln w="9525">
            <a:solidFill>
              <a:schemeClr val="tx1"/>
            </a:solidFill>
            <a:miter lim="800000"/>
            <a:headEnd/>
            <a:tailEnd/>
          </a:ln>
          <a:effectLst/>
        </p:spPr>
        <p:txBody>
          <a:bodyPr wrap="none" anchor="ctr"/>
          <a:lstStyle/>
          <a:p>
            <a:endParaRPr lang="en-US"/>
          </a:p>
        </p:txBody>
      </p:sp>
      <p:sp>
        <p:nvSpPr>
          <p:cNvPr id="10" name="AutoShape 16"/>
          <p:cNvSpPr>
            <a:spLocks noChangeArrowheads="1"/>
          </p:cNvSpPr>
          <p:nvPr/>
        </p:nvSpPr>
        <p:spPr bwMode="auto">
          <a:xfrm rot="12000000">
            <a:off x="1905000" y="2276529"/>
            <a:ext cx="685800" cy="1676400"/>
          </a:xfrm>
          <a:prstGeom prst="curvedLeftArrow">
            <a:avLst>
              <a:gd name="adj1" fmla="val 58984"/>
              <a:gd name="adj2" fmla="val 97778"/>
              <a:gd name="adj3" fmla="val 33333"/>
            </a:avLst>
          </a:prstGeom>
          <a:solidFill>
            <a:srgbClr val="FFC000"/>
          </a:solidFill>
          <a:ln w="9525">
            <a:solidFill>
              <a:schemeClr val="tx1"/>
            </a:solidFill>
            <a:miter lim="800000"/>
            <a:headEnd/>
            <a:tailEnd/>
          </a:ln>
          <a:effectLst/>
        </p:spPr>
        <p:txBody>
          <a:bodyPr wrap="none" anchor="ctr"/>
          <a:lstStyle/>
          <a:p>
            <a:endParaRPr lang="en-US"/>
          </a:p>
        </p:txBody>
      </p:sp>
      <p:sp>
        <p:nvSpPr>
          <p:cNvPr id="11" name="Text Box 17"/>
          <p:cNvSpPr txBox="1">
            <a:spLocks noChangeArrowheads="1"/>
          </p:cNvSpPr>
          <p:nvPr/>
        </p:nvSpPr>
        <p:spPr bwMode="auto">
          <a:xfrm>
            <a:off x="6705600" y="2352729"/>
            <a:ext cx="1905000" cy="3323987"/>
          </a:xfrm>
          <a:prstGeom prst="rect">
            <a:avLst/>
          </a:prstGeom>
          <a:noFill/>
          <a:ln w="9525">
            <a:noFill/>
            <a:miter lim="800000"/>
            <a:headEnd/>
            <a:tailEnd/>
          </a:ln>
          <a:effectLst/>
        </p:spPr>
        <p:txBody>
          <a:bodyPr>
            <a:spAutoFit/>
          </a:bodyPr>
          <a:lstStyle/>
          <a:p>
            <a:pPr algn="ctr">
              <a:lnSpc>
                <a:spcPct val="150000"/>
              </a:lnSpc>
              <a:spcBef>
                <a:spcPct val="50000"/>
              </a:spcBef>
            </a:pPr>
            <a:r>
              <a:rPr lang="en-US" sz="2000" dirty="0">
                <a:latin typeface="Calibri" pitchFamily="34" charset="0"/>
              </a:rPr>
              <a:t>Ongoing communication</a:t>
            </a:r>
            <a:r>
              <a:rPr lang="en-US" sz="2000" dirty="0" smtClean="0">
                <a:latin typeface="Calibri" pitchFamily="34" charset="0"/>
              </a:rPr>
              <a:t>— including  </a:t>
            </a:r>
            <a:r>
              <a:rPr lang="en-US" sz="2000" b="1" dirty="0">
                <a:solidFill>
                  <a:srgbClr val="FF0000"/>
                </a:solidFill>
                <a:latin typeface="Calibri" pitchFamily="34" charset="0"/>
              </a:rPr>
              <a:t>effective </a:t>
            </a:r>
            <a:r>
              <a:rPr lang="en-US" sz="2000" b="1" dirty="0" smtClean="0">
                <a:solidFill>
                  <a:srgbClr val="FF0000"/>
                </a:solidFill>
                <a:latin typeface="Calibri" pitchFamily="34" charset="0"/>
              </a:rPr>
              <a:t>feedback </a:t>
            </a:r>
            <a:r>
              <a:rPr lang="en-US" sz="2000" dirty="0" smtClean="0">
                <a:latin typeface="Calibri" pitchFamily="34" charset="0"/>
              </a:rPr>
              <a:t>— </a:t>
            </a:r>
            <a:endParaRPr lang="en-US" sz="2000" dirty="0">
              <a:latin typeface="Calibri" pitchFamily="34" charset="0"/>
            </a:endParaRPr>
          </a:p>
          <a:p>
            <a:pPr algn="ctr">
              <a:lnSpc>
                <a:spcPct val="150000"/>
              </a:lnSpc>
            </a:pPr>
            <a:r>
              <a:rPr lang="en-US" sz="2000" dirty="0">
                <a:latin typeface="Calibri" pitchFamily="34" charset="0"/>
              </a:rPr>
              <a:t>at all phases of the cycle</a:t>
            </a:r>
          </a:p>
        </p:txBody>
      </p:sp>
      <p:sp>
        <p:nvSpPr>
          <p:cNvPr id="14" name="Title 1"/>
          <p:cNvSpPr txBox="1">
            <a:spLocks/>
          </p:cNvSpPr>
          <p:nvPr/>
        </p:nvSpPr>
        <p:spPr>
          <a:xfrm>
            <a:off x="1262743" y="274638"/>
            <a:ext cx="7347857"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Managing Performance</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5" name="Content Placeholder 2"/>
          <p:cNvSpPr>
            <a:spLocks noGrp="1"/>
          </p:cNvSpPr>
          <p:nvPr>
            <p:ph idx="1"/>
          </p:nvPr>
        </p:nvSpPr>
        <p:spPr>
          <a:xfrm>
            <a:off x="1124760" y="1560569"/>
            <a:ext cx="7485840" cy="792160"/>
          </a:xfrm>
        </p:spPr>
        <p:txBody>
          <a:bodyPr/>
          <a:lstStyle/>
          <a:p>
            <a:pPr>
              <a:buNone/>
            </a:pPr>
            <a:r>
              <a:rPr lang="en-US" cap="small" dirty="0" smtClean="0"/>
              <a:t>The Performance Management Cycle</a:t>
            </a:r>
            <a:r>
              <a:rPr lang="en-US"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ppt_x"/>
                                          </p:val>
                                        </p:tav>
                                        <p:tav tm="100000">
                                          <p:val>
                                            <p:strVal val="#ppt_x"/>
                                          </p:val>
                                        </p:tav>
                                      </p:tavLst>
                                    </p:anim>
                                    <p:anim calcmode="lin" valueType="num">
                                      <p:cBhvr additive="base">
                                        <p:cTn id="27"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Managing Performance</a:t>
            </a:r>
            <a:endParaRPr lang="en-US" dirty="0"/>
          </a:p>
        </p:txBody>
      </p:sp>
      <p:sp>
        <p:nvSpPr>
          <p:cNvPr id="3" name="Content Placeholder 2"/>
          <p:cNvSpPr>
            <a:spLocks noGrp="1"/>
          </p:cNvSpPr>
          <p:nvPr>
            <p:ph idx="1"/>
          </p:nvPr>
        </p:nvSpPr>
        <p:spPr>
          <a:xfrm>
            <a:off x="1200959" y="2111829"/>
            <a:ext cx="7485840" cy="2816905"/>
          </a:xfrm>
        </p:spPr>
        <p:txBody>
          <a:bodyPr>
            <a:normAutofit/>
          </a:bodyPr>
          <a:lstStyle/>
          <a:p>
            <a:pPr>
              <a:buNone/>
            </a:pPr>
            <a:r>
              <a:rPr lang="en-US" sz="3600" dirty="0" smtClean="0"/>
              <a:t>Performance Management Skill that we’ll learn today:</a:t>
            </a:r>
          </a:p>
          <a:p>
            <a:r>
              <a:rPr lang="en-US" sz="4800" b="1" dirty="0" smtClean="0"/>
              <a:t> Giving Effective Feedback</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Effective feedback:  WHEN</a:t>
            </a:r>
            <a:endParaRPr lang="en-US" dirty="0"/>
          </a:p>
        </p:txBody>
      </p:sp>
      <p:sp>
        <p:nvSpPr>
          <p:cNvPr id="3" name="Content Placeholder 2"/>
          <p:cNvSpPr>
            <a:spLocks noGrp="1"/>
          </p:cNvSpPr>
          <p:nvPr>
            <p:ph idx="1"/>
          </p:nvPr>
        </p:nvSpPr>
        <p:spPr>
          <a:xfrm>
            <a:off x="1200958" y="2296886"/>
            <a:ext cx="7485840" cy="2816905"/>
          </a:xfrm>
        </p:spPr>
        <p:txBody>
          <a:bodyPr>
            <a:normAutofit/>
          </a:bodyPr>
          <a:lstStyle/>
          <a:p>
            <a:r>
              <a:rPr lang="en-US" sz="4800" dirty="0" smtClean="0"/>
              <a:t> For a job well-done</a:t>
            </a:r>
          </a:p>
          <a:p>
            <a:r>
              <a:rPr lang="en-US" sz="4800" dirty="0" smtClean="0"/>
              <a:t> For needed improvement</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Effective feedback:  WHY</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Feedback communicates to the employee:</a:t>
            </a:r>
          </a:p>
          <a:p>
            <a:r>
              <a:rPr lang="en-US" u="sng" dirty="0" smtClean="0"/>
              <a:t>Your recognition</a:t>
            </a:r>
            <a:r>
              <a:rPr lang="en-US" dirty="0" smtClean="0"/>
              <a:t> of specific performance outcomes and how they were achieved</a:t>
            </a:r>
          </a:p>
          <a:p>
            <a:r>
              <a:rPr lang="en-US" sz="2600" i="1" dirty="0" smtClean="0">
                <a:solidFill>
                  <a:srgbClr val="FF0000"/>
                </a:solidFill>
              </a:rPr>
              <a:t>Translation:   You “get it”</a:t>
            </a:r>
          </a:p>
          <a:p>
            <a:r>
              <a:rPr lang="en-US" u="sng" dirty="0" smtClean="0"/>
              <a:t>Links</a:t>
            </a:r>
            <a:r>
              <a:rPr lang="en-US" dirty="0" smtClean="0"/>
              <a:t> the action and behavior to the results or consequences</a:t>
            </a:r>
          </a:p>
          <a:p>
            <a:r>
              <a:rPr lang="en-US" sz="2600" i="1" dirty="0" smtClean="0">
                <a:solidFill>
                  <a:srgbClr val="FF0000"/>
                </a:solidFill>
              </a:rPr>
              <a:t>Translation:   Reinforces desired behavior </a:t>
            </a:r>
          </a:p>
          <a:p>
            <a:r>
              <a:rPr lang="en-US" sz="2600" i="1" dirty="0" smtClean="0">
                <a:solidFill>
                  <a:srgbClr val="FF0000"/>
                </a:solidFill>
              </a:rPr>
              <a:t>Translation:   Communicates the difference between successful and unsuccessful performance in specific circumstances</a:t>
            </a: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smtClean="0"/>
              <a:t>Effective feedback:  HOW</a:t>
            </a:r>
            <a:endParaRPr lang="en-US" dirty="0"/>
          </a:p>
        </p:txBody>
      </p:sp>
      <p:sp>
        <p:nvSpPr>
          <p:cNvPr id="3" name="Content Placeholder 2"/>
          <p:cNvSpPr>
            <a:spLocks noGrp="1"/>
          </p:cNvSpPr>
          <p:nvPr>
            <p:ph idx="1"/>
          </p:nvPr>
        </p:nvSpPr>
        <p:spPr>
          <a:xfrm>
            <a:off x="1200959" y="1578429"/>
            <a:ext cx="7485840" cy="4547734"/>
          </a:xfrm>
        </p:spPr>
        <p:txBody>
          <a:bodyPr>
            <a:normAutofit/>
          </a:bodyPr>
          <a:lstStyle/>
          <a:p>
            <a:r>
              <a:rPr lang="en-US" dirty="0" smtClean="0"/>
              <a:t>Make it specific</a:t>
            </a:r>
          </a:p>
          <a:p>
            <a:r>
              <a:rPr lang="en-US" dirty="0" smtClean="0"/>
              <a:t>Make it timely</a:t>
            </a:r>
          </a:p>
          <a:p>
            <a:r>
              <a:rPr lang="en-US" dirty="0" smtClean="0"/>
              <a:t>Make it balanced  </a:t>
            </a:r>
          </a:p>
          <a:p>
            <a:r>
              <a:rPr lang="en-US" dirty="0" smtClean="0"/>
              <a:t>Make it part of your </a:t>
            </a:r>
            <a:r>
              <a:rPr lang="en-US" i="1" dirty="0" smtClean="0"/>
              <a:t>modus operandi</a:t>
            </a:r>
          </a:p>
          <a:p>
            <a:r>
              <a:rPr lang="en-US" dirty="0" smtClean="0"/>
              <a:t>Focus on the actions and the results, not the subject  </a:t>
            </a:r>
            <a:r>
              <a:rPr lang="en-US" i="1" dirty="0" smtClean="0"/>
              <a:t>(especially when providing feedback for improvement)</a:t>
            </a:r>
          </a:p>
          <a:p>
            <a:pPr>
              <a:buNone/>
            </a:pPr>
            <a:endParaRPr lang="en-US" dirty="0" smtClean="0"/>
          </a:p>
        </p:txBody>
      </p:sp>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feedback?</a:t>
            </a:r>
            <a:endParaRPr lang="en-US" dirty="0"/>
          </a:p>
        </p:txBody>
      </p:sp>
      <p:sp>
        <p:nvSpPr>
          <p:cNvPr id="3" name="Content Placeholder 2"/>
          <p:cNvSpPr>
            <a:spLocks noGrp="1"/>
          </p:cNvSpPr>
          <p:nvPr>
            <p:ph idx="1"/>
          </p:nvPr>
        </p:nvSpPr>
        <p:spPr>
          <a:xfrm>
            <a:off x="894080" y="1632856"/>
            <a:ext cx="7792719" cy="4717143"/>
          </a:xfrm>
        </p:spPr>
        <p:txBody>
          <a:bodyPr>
            <a:normAutofit/>
          </a:bodyPr>
          <a:lstStyle/>
          <a:p>
            <a:pPr>
              <a:buNone/>
            </a:pPr>
            <a:r>
              <a:rPr lang="en-US" dirty="0" smtClean="0"/>
              <a:t>Examples of feedback and its effect:</a:t>
            </a:r>
          </a:p>
          <a:p>
            <a:pPr lvl="0"/>
            <a:r>
              <a:rPr lang="en-US" sz="2800" dirty="0" smtClean="0"/>
              <a:t>A time when your manager (could be in a former job) complimented you on a job well-done, and how you felt</a:t>
            </a:r>
          </a:p>
          <a:p>
            <a:pPr lvl="0"/>
            <a:r>
              <a:rPr lang="en-US" sz="2800" dirty="0" smtClean="0"/>
              <a:t>A time when one of your employees (could be in a former job) performed below your expectations</a:t>
            </a:r>
          </a:p>
          <a:p>
            <a:endParaRPr lang="en-US" dirty="0" smtClean="0"/>
          </a:p>
          <a:p>
            <a:endParaRPr lang="en-US" dirty="0" smtClean="0"/>
          </a:p>
          <a:p>
            <a:pPr lvl="1"/>
            <a:endParaRPr lang="en-US" dirty="0" smtClean="0"/>
          </a:p>
          <a:p>
            <a:pPr lvl="2">
              <a:buNone/>
            </a:pPr>
            <a:endParaRPr lang="en-US" dirty="0" smtClean="0"/>
          </a:p>
          <a:p>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688C91-EAE2-43D0-974C-FFC382B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TP030004990</Template>
  <TotalTime>1203</TotalTime>
  <Words>928</Words>
  <Application>Microsoft Office PowerPoint</Application>
  <PresentationFormat>On-screen Show (4:3)</PresentationFormat>
  <Paragraphs>170</Paragraphs>
  <Slides>19</Slides>
  <Notes>4</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TP030004990</vt:lpstr>
      <vt:lpstr>Managing Performance: Effective Feedback</vt:lpstr>
      <vt:lpstr>Managing Performance</vt:lpstr>
      <vt:lpstr>Managing Performance</vt:lpstr>
      <vt:lpstr>Slide 4</vt:lpstr>
      <vt:lpstr>Managing Performance</vt:lpstr>
      <vt:lpstr>Effective feedback:  WHEN</vt:lpstr>
      <vt:lpstr>Effective feedback:  WHY</vt:lpstr>
      <vt:lpstr>Effective feedback:  HOW</vt:lpstr>
      <vt:lpstr>Effective feedback?</vt:lpstr>
      <vt:lpstr>Effective feedback Model</vt:lpstr>
      <vt:lpstr>Effective feedback Model</vt:lpstr>
      <vt:lpstr>Effective feedback Model</vt:lpstr>
      <vt:lpstr>Effective feedback Model</vt:lpstr>
      <vt:lpstr>Effective feedback Model</vt:lpstr>
      <vt:lpstr>Effective feedback Model</vt:lpstr>
      <vt:lpstr>Effective feedback Model</vt:lpstr>
      <vt:lpstr>Effective feedback Model</vt:lpstr>
      <vt:lpstr>Slide 18</vt:lpstr>
      <vt:lpstr>MANAGEMENT meeting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EWorley</dc:creator>
  <cp:lastModifiedBy>LPinto</cp:lastModifiedBy>
  <cp:revision>122</cp:revision>
  <dcterms:created xsi:type="dcterms:W3CDTF">2010-10-27T03:45:46Z</dcterms:created>
  <dcterms:modified xsi:type="dcterms:W3CDTF">2013-01-31T23:19:42Z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ies>
</file>