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256" r:id="rId3"/>
    <p:sldId id="276" r:id="rId4"/>
    <p:sldId id="329" r:id="rId5"/>
    <p:sldId id="311" r:id="rId6"/>
    <p:sldId id="300" r:id="rId7"/>
    <p:sldId id="314" r:id="rId8"/>
    <p:sldId id="317" r:id="rId9"/>
    <p:sldId id="318" r:id="rId10"/>
    <p:sldId id="330" r:id="rId11"/>
    <p:sldId id="331" r:id="rId12"/>
    <p:sldId id="332" r:id="rId13"/>
    <p:sldId id="325" r:id="rId14"/>
    <p:sldId id="321" r:id="rId15"/>
    <p:sldId id="333" r:id="rId16"/>
    <p:sldId id="327" r:id="rId17"/>
    <p:sldId id="328" r:id="rId18"/>
    <p:sldId id="334" r:id="rId19"/>
    <p:sldId id="335" r:id="rId20"/>
    <p:sldId id="33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Worley" initials="E" lastIdx="3" clrIdx="0"/>
  <p:cmAuthor id="1" name="LPinto"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1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84" d="100"/>
          <a:sy n="84" d="100"/>
        </p:scale>
        <p:origin x="869" y="8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188511-4B93-4A79-B357-34FD9CAF6291}" type="datetimeFigureOut">
              <a:rPr lang="en-US" smtClean="0"/>
              <a:pPr/>
              <a:t>5/4/2016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7AED98-28C7-4D2B-9C48-E09A91CEF183}" type="slidenum">
              <a:rPr lang="en-US" smtClean="0"/>
              <a:pPr/>
              <a:t>‹#›</a:t>
            </a:fld>
            <a:endParaRPr lang="en-US"/>
          </a:p>
        </p:txBody>
      </p:sp>
    </p:spTree>
    <p:extLst>
      <p:ext uri="{BB962C8B-B14F-4D97-AF65-F5344CB8AC3E}">
        <p14:creationId xmlns:p14="http://schemas.microsoft.com/office/powerpoint/2010/main" val="326299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FFBD54-0209-4EBC-8CBE-08F212F7F572}" type="datetimeFigureOut">
              <a:rPr lang="en-US" smtClean="0"/>
              <a:pPr/>
              <a:t>5/4/2016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80F662-8996-4369-A478-EB700926A6E5}" type="slidenum">
              <a:rPr lang="en-US" smtClean="0"/>
              <a:pPr/>
              <a:t>‹#›</a:t>
            </a:fld>
            <a:endParaRPr lang="en-US"/>
          </a:p>
        </p:txBody>
      </p:sp>
    </p:spTree>
    <p:extLst>
      <p:ext uri="{BB962C8B-B14F-4D97-AF65-F5344CB8AC3E}">
        <p14:creationId xmlns:p14="http://schemas.microsoft.com/office/powerpoint/2010/main" val="15941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3CAB21-1395-4141-91B7-B6012F24BF17}"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CAB21-1395-4141-91B7-B6012F24BF17}" type="datetimeFigureOut">
              <a:rPr lang="en-US" smtClean="0"/>
              <a:pPr/>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3CAB21-1395-4141-91B7-B6012F24BF17}" type="datetimeFigureOut">
              <a:rPr lang="en-US" smtClean="0"/>
              <a:pPr/>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pryzbylski@theadom.org"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mailto:lpinto@theadom.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663" y="941696"/>
            <a:ext cx="8417256" cy="1470025"/>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Performance Evaluations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17311" y="2115403"/>
            <a:ext cx="8635620" cy="2060811"/>
          </a:xfrm>
        </p:spPr>
        <p:txBody>
          <a:bodyPr/>
          <a:lstStyle/>
          <a:p>
            <a:pPr algn="r"/>
            <a:r>
              <a:rPr lang="en-US" dirty="0" smtClean="0">
                <a:solidFill>
                  <a:schemeClr val="tx2">
                    <a:lumMod val="75000"/>
                  </a:schemeClr>
                </a:solidFill>
                <a:latin typeface="+mj-lt"/>
              </a:rPr>
              <a:t>Archdiocese of Miami Pastoral Center, Parishes and Schools* </a:t>
            </a:r>
            <a:r>
              <a:rPr lang="en-US" dirty="0" smtClean="0">
                <a:solidFill>
                  <a:schemeClr val="tx2">
                    <a:lumMod val="75000"/>
                  </a:schemeClr>
                </a:solidFill>
                <a:latin typeface="+mj-lt"/>
              </a:rPr>
              <a:t>2016</a:t>
            </a:r>
            <a:endParaRPr lang="en-US" dirty="0">
              <a:solidFill>
                <a:schemeClr val="tx2">
                  <a:lumMod val="75000"/>
                </a:schemeClr>
              </a:solidFill>
              <a:latin typeface="+mj-lt"/>
            </a:endParaRPr>
          </a:p>
        </p:txBody>
      </p:sp>
      <p:pic>
        <p:nvPicPr>
          <p:cNvPr id="6" name="Picture 5" descr="ADOM coat of arms no background.gif"/>
          <p:cNvPicPr>
            <a:picLocks noChangeAspect="1"/>
          </p:cNvPicPr>
          <p:nvPr/>
        </p:nvPicPr>
        <p:blipFill>
          <a:blip r:embed="rId2" cstate="print"/>
          <a:stretch>
            <a:fillRect/>
          </a:stretch>
        </p:blipFill>
        <p:spPr>
          <a:xfrm>
            <a:off x="478552" y="2951428"/>
            <a:ext cx="2000348" cy="29651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297858"/>
            <a:ext cx="7485841" cy="4650658"/>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7200" b="1" dirty="0" smtClean="0"/>
              <a:t>Expectations for Future</a:t>
            </a:r>
          </a:p>
          <a:p>
            <a:pPr lvl="1">
              <a:lnSpc>
                <a:spcPct val="120000"/>
              </a:lnSpc>
            </a:pPr>
            <a:r>
              <a:rPr lang="en-US" sz="6800" b="1" dirty="0" smtClean="0"/>
              <a:t>Performance Improvement Plan </a:t>
            </a:r>
            <a:r>
              <a:rPr lang="en-US" sz="6800" dirty="0" smtClean="0"/>
              <a:t>for employees whose overall performance generally met standards with some needed improvement</a:t>
            </a:r>
          </a:p>
          <a:p>
            <a:pPr lvl="1">
              <a:lnSpc>
                <a:spcPct val="120000"/>
              </a:lnSpc>
            </a:pPr>
            <a:r>
              <a:rPr lang="en-US" sz="6800" dirty="0" smtClean="0"/>
              <a:t>Each area of needed improvement should include expectations that are:</a:t>
            </a:r>
            <a:endParaRPr lang="en-US" sz="6000" dirty="0" smtClean="0"/>
          </a:p>
          <a:p>
            <a:pPr lvl="2">
              <a:buClr>
                <a:schemeClr val="folHlink"/>
              </a:buClr>
              <a:buFont typeface="Wingdings" pitchFamily="2" charset="2"/>
              <a:buChar char="ü"/>
            </a:pPr>
            <a:r>
              <a:rPr lang="en-US" sz="6400" b="1" dirty="0" smtClean="0">
                <a:solidFill>
                  <a:schemeClr val="folHlink"/>
                </a:solidFill>
              </a:rPr>
              <a:t>S </a:t>
            </a:r>
            <a:r>
              <a:rPr lang="en-US" sz="6400" dirty="0" err="1" smtClean="0"/>
              <a:t>pecific</a:t>
            </a:r>
            <a:endParaRPr lang="en-US" sz="6400" dirty="0" smtClean="0"/>
          </a:p>
          <a:p>
            <a:pPr lvl="2">
              <a:buClr>
                <a:schemeClr val="folHlink"/>
              </a:buClr>
              <a:buFont typeface="Wingdings" pitchFamily="2" charset="2"/>
              <a:buChar char="ü"/>
            </a:pPr>
            <a:r>
              <a:rPr lang="en-US" sz="6400" b="1" dirty="0" smtClean="0">
                <a:solidFill>
                  <a:schemeClr val="folHlink"/>
                </a:solidFill>
              </a:rPr>
              <a:t>M </a:t>
            </a:r>
            <a:r>
              <a:rPr lang="en-US" sz="6400" dirty="0" err="1" smtClean="0"/>
              <a:t>easurable</a:t>
            </a:r>
            <a:r>
              <a:rPr lang="en-US" sz="6400" dirty="0" smtClean="0"/>
              <a:t>  </a:t>
            </a:r>
            <a:r>
              <a:rPr lang="en-US" sz="5600" i="1" dirty="0" smtClean="0"/>
              <a:t>(indicate how you’ll assess goal attainment)</a:t>
            </a:r>
            <a:endParaRPr lang="en-US" sz="6400" i="1" dirty="0" smtClean="0"/>
          </a:p>
          <a:p>
            <a:pPr lvl="2">
              <a:buClr>
                <a:schemeClr val="folHlink"/>
              </a:buClr>
              <a:buFont typeface="Wingdings" pitchFamily="2" charset="2"/>
              <a:buChar char="ü"/>
            </a:pPr>
            <a:r>
              <a:rPr lang="en-US" sz="6400" b="1" dirty="0" smtClean="0">
                <a:solidFill>
                  <a:schemeClr val="folHlink"/>
                </a:solidFill>
              </a:rPr>
              <a:t>A </a:t>
            </a:r>
            <a:r>
              <a:rPr lang="en-US" sz="6400" dirty="0" err="1" smtClean="0"/>
              <a:t>ttainable</a:t>
            </a:r>
            <a:endParaRPr lang="en-US" sz="6400" dirty="0" smtClean="0"/>
          </a:p>
          <a:p>
            <a:pPr lvl="2">
              <a:buClr>
                <a:schemeClr val="folHlink"/>
              </a:buClr>
              <a:buFont typeface="Wingdings" pitchFamily="2" charset="2"/>
              <a:buChar char="ü"/>
            </a:pPr>
            <a:r>
              <a:rPr lang="en-US" sz="6400" b="1" dirty="0" smtClean="0">
                <a:solidFill>
                  <a:schemeClr val="folHlink"/>
                </a:solidFill>
              </a:rPr>
              <a:t>R </a:t>
            </a:r>
            <a:r>
              <a:rPr lang="en-US" sz="6400" dirty="0" err="1" smtClean="0"/>
              <a:t>elevant</a:t>
            </a:r>
            <a:endParaRPr lang="en-US" sz="6400" dirty="0" smtClean="0"/>
          </a:p>
          <a:p>
            <a:pPr lvl="2">
              <a:buClr>
                <a:schemeClr val="folHlink"/>
              </a:buClr>
              <a:buFont typeface="Wingdings" pitchFamily="2" charset="2"/>
              <a:buChar char="ü"/>
            </a:pPr>
            <a:r>
              <a:rPr lang="en-US" sz="6400" b="1" dirty="0" smtClean="0">
                <a:solidFill>
                  <a:schemeClr val="folHlink"/>
                </a:solidFill>
              </a:rPr>
              <a:t>T </a:t>
            </a:r>
            <a:r>
              <a:rPr lang="en-US" sz="6400" dirty="0" err="1" smtClean="0"/>
              <a:t>imely</a:t>
            </a:r>
            <a:endParaRPr lang="en-US" sz="6400" dirty="0" smtClean="0"/>
          </a:p>
          <a:p>
            <a:pPr lvl="1">
              <a:lnSpc>
                <a:spcPct val="120000"/>
              </a:lnSpc>
            </a:pPr>
            <a:r>
              <a:rPr lang="en-US" sz="6800" dirty="0" smtClean="0"/>
              <a:t>Set expectations clearly and involve employee in the “how”, listing steps s/he can take to meet the expectation</a:t>
            </a:r>
          </a:p>
          <a:p>
            <a:pPr lvl="1">
              <a:lnSpc>
                <a:spcPct val="120000"/>
              </a:lnSpc>
            </a:pPr>
            <a:r>
              <a:rPr lang="en-US" sz="6800" dirty="0" smtClean="0"/>
              <a:t>Confirm that employee understands expectations</a:t>
            </a:r>
          </a:p>
          <a:p>
            <a:pPr lvl="1">
              <a:lnSpc>
                <a:spcPct val="120000"/>
              </a:lnSpc>
            </a:pPr>
            <a:r>
              <a:rPr lang="en-US" sz="6800" dirty="0" smtClean="0"/>
              <a:t>What additional resources, if any, needed to succeed?</a:t>
            </a:r>
          </a:p>
          <a:p>
            <a:pPr lvl="1">
              <a:lnSpc>
                <a:spcPct val="120000"/>
              </a:lnSpc>
            </a:pPr>
            <a:r>
              <a:rPr lang="en-US" sz="6800" dirty="0" smtClean="0"/>
              <a:t>Set date for meeting to review progress  (30, 60, 90 days?)</a:t>
            </a:r>
          </a:p>
          <a:p>
            <a:pPr lvl="1">
              <a:lnSpc>
                <a:spcPct val="120000"/>
              </a:lnSpc>
            </a:pPr>
            <a:r>
              <a:rPr lang="en-US" sz="6800" dirty="0" smtClean="0"/>
              <a:t>Second performance evaluation due 6 months from date of this one; merit raise deferred until performance standards are met.</a:t>
            </a:r>
            <a:endParaRPr lang="en-US" sz="92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297858"/>
            <a:ext cx="7485841" cy="4650658"/>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7200" b="1" dirty="0" smtClean="0"/>
              <a:t>Expectations for Future</a:t>
            </a:r>
          </a:p>
          <a:p>
            <a:pPr lvl="1">
              <a:lnSpc>
                <a:spcPct val="120000"/>
              </a:lnSpc>
            </a:pPr>
            <a:r>
              <a:rPr lang="en-US" sz="6400" b="1" dirty="0" smtClean="0"/>
              <a:t>Performance Improvement Plan </a:t>
            </a:r>
            <a:r>
              <a:rPr lang="en-US" sz="6400" dirty="0" smtClean="0"/>
              <a:t>for employees whose </a:t>
            </a:r>
            <a:r>
              <a:rPr lang="en-US" sz="6400" b="1" dirty="0" smtClean="0">
                <a:solidFill>
                  <a:srgbClr val="FF0000"/>
                </a:solidFill>
              </a:rPr>
              <a:t>overall performance did not meet performance standards</a:t>
            </a:r>
          </a:p>
          <a:p>
            <a:pPr lvl="1">
              <a:lnSpc>
                <a:spcPct val="120000"/>
              </a:lnSpc>
            </a:pPr>
            <a:r>
              <a:rPr lang="en-US" sz="6400" dirty="0" smtClean="0"/>
              <a:t>This overall rating is a serious indicator of performance that </a:t>
            </a:r>
            <a:r>
              <a:rPr lang="en-US" sz="6400" u="sng" dirty="0" smtClean="0">
                <a:uFill>
                  <a:solidFill>
                    <a:srgbClr val="FF0000"/>
                  </a:solidFill>
                </a:uFill>
              </a:rPr>
              <a:t>must improve immediately</a:t>
            </a:r>
            <a:r>
              <a:rPr lang="en-US" sz="6400" dirty="0" smtClean="0"/>
              <a:t> in order the for the employee to remain employed</a:t>
            </a:r>
          </a:p>
          <a:p>
            <a:pPr lvl="1">
              <a:lnSpc>
                <a:spcPct val="120000"/>
              </a:lnSpc>
            </a:pPr>
            <a:r>
              <a:rPr lang="en-US" sz="6400" dirty="0" smtClean="0"/>
              <a:t>Each area of needed improvement should include expectations that are:</a:t>
            </a:r>
            <a:endParaRPr lang="en-US" sz="5600" dirty="0" smtClean="0"/>
          </a:p>
          <a:p>
            <a:pPr lvl="2">
              <a:buClr>
                <a:schemeClr val="folHlink"/>
              </a:buClr>
              <a:buFont typeface="Wingdings" pitchFamily="2" charset="2"/>
              <a:buChar char="ü"/>
            </a:pPr>
            <a:r>
              <a:rPr lang="en-US" sz="5600" b="1" dirty="0" smtClean="0">
                <a:solidFill>
                  <a:schemeClr val="folHlink"/>
                </a:solidFill>
              </a:rPr>
              <a:t>S </a:t>
            </a:r>
            <a:r>
              <a:rPr lang="en-US" sz="5600" dirty="0" err="1" smtClean="0"/>
              <a:t>pecific</a:t>
            </a:r>
            <a:endParaRPr lang="en-US" sz="5600" dirty="0" smtClean="0"/>
          </a:p>
          <a:p>
            <a:pPr lvl="2">
              <a:buClr>
                <a:schemeClr val="folHlink"/>
              </a:buClr>
              <a:buFont typeface="Wingdings" pitchFamily="2" charset="2"/>
              <a:buChar char="ü"/>
            </a:pPr>
            <a:r>
              <a:rPr lang="en-US" sz="5600" b="1" dirty="0" smtClean="0">
                <a:solidFill>
                  <a:schemeClr val="folHlink"/>
                </a:solidFill>
              </a:rPr>
              <a:t>M </a:t>
            </a:r>
            <a:r>
              <a:rPr lang="en-US" sz="5600" dirty="0" err="1" smtClean="0"/>
              <a:t>easurable</a:t>
            </a:r>
            <a:r>
              <a:rPr lang="en-US" sz="5600" dirty="0" smtClean="0"/>
              <a:t>  </a:t>
            </a:r>
            <a:r>
              <a:rPr lang="en-US" sz="5600" i="1" dirty="0" smtClean="0"/>
              <a:t>(indicate how you’ll assess goal attainment)</a:t>
            </a:r>
          </a:p>
          <a:p>
            <a:pPr lvl="2">
              <a:buClr>
                <a:schemeClr val="folHlink"/>
              </a:buClr>
              <a:buFont typeface="Wingdings" pitchFamily="2" charset="2"/>
              <a:buChar char="ü"/>
            </a:pPr>
            <a:r>
              <a:rPr lang="en-US" sz="5600" b="1" dirty="0" smtClean="0">
                <a:solidFill>
                  <a:schemeClr val="folHlink"/>
                </a:solidFill>
              </a:rPr>
              <a:t>A </a:t>
            </a:r>
            <a:r>
              <a:rPr lang="en-US" sz="5600" dirty="0" err="1" smtClean="0"/>
              <a:t>ttainable</a:t>
            </a:r>
            <a:endParaRPr lang="en-US" sz="5600" dirty="0" smtClean="0"/>
          </a:p>
          <a:p>
            <a:pPr lvl="2">
              <a:buClr>
                <a:schemeClr val="folHlink"/>
              </a:buClr>
              <a:buFont typeface="Wingdings" pitchFamily="2" charset="2"/>
              <a:buChar char="ü"/>
            </a:pPr>
            <a:r>
              <a:rPr lang="en-US" sz="5600" b="1" dirty="0" smtClean="0">
                <a:solidFill>
                  <a:schemeClr val="folHlink"/>
                </a:solidFill>
              </a:rPr>
              <a:t>R </a:t>
            </a:r>
            <a:r>
              <a:rPr lang="en-US" sz="5600" dirty="0" err="1" smtClean="0"/>
              <a:t>elevant</a:t>
            </a:r>
            <a:endParaRPr lang="en-US" sz="5600" dirty="0" smtClean="0"/>
          </a:p>
          <a:p>
            <a:pPr lvl="2">
              <a:buClr>
                <a:schemeClr val="folHlink"/>
              </a:buClr>
              <a:buFont typeface="Wingdings" pitchFamily="2" charset="2"/>
              <a:buChar char="ü"/>
            </a:pPr>
            <a:r>
              <a:rPr lang="en-US" sz="5600" b="1" dirty="0" smtClean="0">
                <a:solidFill>
                  <a:schemeClr val="folHlink"/>
                </a:solidFill>
              </a:rPr>
              <a:t>T </a:t>
            </a:r>
            <a:r>
              <a:rPr lang="en-US" sz="5600" dirty="0" err="1" smtClean="0"/>
              <a:t>imely</a:t>
            </a:r>
            <a:endParaRPr lang="en-US" sz="5600" dirty="0" smtClean="0"/>
          </a:p>
          <a:p>
            <a:pPr lvl="1">
              <a:lnSpc>
                <a:spcPct val="120000"/>
              </a:lnSpc>
            </a:pPr>
            <a:r>
              <a:rPr lang="en-US" sz="6400" dirty="0" smtClean="0"/>
              <a:t>Set expectations clearly and involve employee in the “how”, listing steps s/he can take to meet the expectation</a:t>
            </a:r>
          </a:p>
          <a:p>
            <a:pPr lvl="1">
              <a:lnSpc>
                <a:spcPct val="120000"/>
              </a:lnSpc>
            </a:pPr>
            <a:r>
              <a:rPr lang="en-US" sz="6400" dirty="0" smtClean="0"/>
              <a:t>Confirm that employee understands expectations</a:t>
            </a:r>
          </a:p>
          <a:p>
            <a:pPr lvl="1">
              <a:lnSpc>
                <a:spcPct val="120000"/>
              </a:lnSpc>
            </a:pPr>
            <a:r>
              <a:rPr lang="en-US" sz="6400" dirty="0" smtClean="0"/>
              <a:t>What additional resources, if any, needed to succeed?</a:t>
            </a:r>
          </a:p>
          <a:p>
            <a:pPr lvl="1">
              <a:lnSpc>
                <a:spcPct val="120000"/>
              </a:lnSpc>
            </a:pPr>
            <a:r>
              <a:rPr lang="en-US" sz="6400" dirty="0" smtClean="0"/>
              <a:t>Meet to review progress  every 30 days until improvement or termination</a:t>
            </a:r>
          </a:p>
          <a:p>
            <a:pPr lvl="1">
              <a:lnSpc>
                <a:spcPct val="120000"/>
              </a:lnSpc>
            </a:pPr>
            <a:r>
              <a:rPr lang="en-US" sz="6400" dirty="0" smtClean="0"/>
              <a:t>Second performance evaluation due 6 months from date of this one; merit raise deferred until performance standards are met</a:t>
            </a:r>
            <a:endParaRPr lang="en-US" sz="80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8" name="Rectangle 9"/>
          <p:cNvSpPr txBox="1">
            <a:spLocks noChangeArrowheads="1"/>
          </p:cNvSpPr>
          <p:nvPr/>
        </p:nvSpPr>
        <p:spPr>
          <a:xfrm>
            <a:off x="457200" y="1612490"/>
            <a:ext cx="4191000" cy="4114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
                <a:schemeClr val="tx2">
                  <a:lumMod val="75000"/>
                </a:schemeClr>
              </a:buClr>
              <a:buSzPct val="75000"/>
              <a:buFont typeface="Wingdings" pitchFamily="2" charset="2"/>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Do</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Pct val="75000"/>
              <a:buFont typeface="Wingdings" pitchFamily="2" charset="2"/>
              <a:buChar char="Ø"/>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Be </a:t>
            </a:r>
            <a:r>
              <a:rPr kumimoji="0" lang="en-US" sz="1600" b="0" i="0" u="sng" strike="noStrike" kern="1200" cap="none" spc="0" normalizeH="0" baseline="0" noProof="0" dirty="0" smtClean="0">
                <a:ln>
                  <a:noFill/>
                </a:ln>
                <a:solidFill>
                  <a:schemeClr val="tx1"/>
                </a:solidFill>
                <a:effectLst/>
                <a:uLnTx/>
                <a:uFillTx/>
                <a:latin typeface="+mn-lt"/>
                <a:ea typeface="+mn-ea"/>
                <a:cs typeface="+mn-cs"/>
              </a:rPr>
              <a:t>specific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Solicit </a:t>
            </a:r>
            <a:r>
              <a:rPr kumimoji="0" lang="en-US" sz="1600" b="0" i="0" u="sng" strike="noStrike" kern="1200" cap="none" spc="0" normalizeH="0" baseline="0" noProof="0" dirty="0" smtClean="0">
                <a:ln>
                  <a:noFill/>
                </a:ln>
                <a:solidFill>
                  <a:schemeClr val="tx1"/>
                </a:solidFill>
                <a:effectLst/>
                <a:uLnTx/>
                <a:uFillTx/>
                <a:latin typeface="+mn-lt"/>
                <a:ea typeface="+mn-ea"/>
                <a:cs typeface="+mn-cs"/>
              </a:rPr>
              <a:t>input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from key contributors </a:t>
            </a: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Record facts in </a:t>
            </a:r>
            <a:r>
              <a:rPr kumimoji="0" lang="en-US" sz="1600" b="0" i="0" u="sng" strike="noStrike" kern="1200" cap="none" spc="0" normalizeH="0" baseline="0" noProof="0" dirty="0" smtClean="0">
                <a:ln>
                  <a:noFill/>
                </a:ln>
                <a:solidFill>
                  <a:schemeClr val="tx1"/>
                </a:solidFill>
                <a:effectLst/>
                <a:uLnTx/>
                <a:uFillTx/>
                <a:latin typeface="+mn-lt"/>
                <a:ea typeface="+mn-ea"/>
                <a:cs typeface="+mn-cs"/>
              </a:rPr>
              <a:t>Critical Incident Logs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Collect </a:t>
            </a:r>
            <a:r>
              <a:rPr kumimoji="0" lang="en-US" sz="1600" b="0" i="0" u="sng" strike="noStrike" kern="1200" cap="none" spc="0" normalizeH="0" baseline="0" noProof="0" dirty="0" smtClean="0">
                <a:ln>
                  <a:noFill/>
                </a:ln>
                <a:solidFill>
                  <a:schemeClr val="tx1"/>
                </a:solidFill>
                <a:effectLst/>
                <a:uLnTx/>
                <a:uFillTx/>
                <a:latin typeface="+mn-lt"/>
                <a:ea typeface="+mn-ea"/>
                <a:cs typeface="+mn-cs"/>
              </a:rPr>
              <a:t>supporting documentation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r>
              <a:rPr kumimoji="0" lang="en-US" sz="1600" b="0" i="0" u="sng" strike="noStrike" kern="1200" cap="none" spc="0" normalizeH="0" baseline="0" noProof="0" dirty="0" smtClean="0">
                <a:ln>
                  <a:noFill/>
                </a:ln>
                <a:solidFill>
                  <a:schemeClr val="tx1"/>
                </a:solidFill>
                <a:effectLst/>
                <a:uLnTx/>
                <a:uFillTx/>
                <a:latin typeface="+mn-lt"/>
                <a:ea typeface="+mn-ea"/>
                <a:cs typeface="+mn-cs"/>
              </a:rPr>
              <a:t>Set goals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for coming year </a:t>
            </a:r>
          </a:p>
          <a:p>
            <a:pPr marL="342900" marR="0" lvl="0" indent="-342900" algn="l" defTabSz="914400" rtl="0" eaLnBrk="1" fontAlgn="auto" latinLnBrk="0" hangingPunct="1">
              <a:lnSpc>
                <a:spcPct val="80000"/>
              </a:lnSpc>
              <a:spcBef>
                <a:spcPct val="20000"/>
              </a:spcBef>
              <a:spcAft>
                <a:spcPts val="0"/>
              </a:spcAft>
              <a:buClr>
                <a:srgbClr val="009900"/>
              </a:buClr>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tx2">
                  <a:lumMod val="75000"/>
                </a:schemeClr>
              </a:buClr>
              <a:buSzPct val="75000"/>
              <a:buFont typeface="Wingdings"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10"/>
          <p:cNvSpPr>
            <a:spLocks noChangeArrowheads="1"/>
          </p:cNvSpPr>
          <p:nvPr/>
        </p:nvSpPr>
        <p:spPr bwMode="auto">
          <a:xfrm>
            <a:off x="4419600" y="1612490"/>
            <a:ext cx="4191000" cy="4114800"/>
          </a:xfrm>
          <a:prstGeom prst="rect">
            <a:avLst/>
          </a:prstGeom>
          <a:noFill/>
          <a:ln w="9525">
            <a:noFill/>
            <a:miter lim="800000"/>
            <a:headEnd/>
            <a:tailEnd/>
          </a:ln>
          <a:effectLst/>
        </p:spPr>
        <p:txBody>
          <a:bodyPr/>
          <a:lstStyle/>
          <a:p>
            <a:pPr marL="342900" indent="-342900" algn="ctr" eaLnBrk="1" hangingPunct="1">
              <a:spcBef>
                <a:spcPct val="20000"/>
              </a:spcBef>
              <a:buClr>
                <a:schemeClr val="folHlink"/>
              </a:buClr>
              <a:buSzPct val="60000"/>
              <a:buFont typeface="Wingdings" pitchFamily="2" charset="2"/>
              <a:buNone/>
            </a:pPr>
            <a:r>
              <a:rPr lang="en-US" b="1" dirty="0"/>
              <a:t>Don’t </a:t>
            </a:r>
            <a:endParaRPr lang="en-US" dirty="0"/>
          </a:p>
          <a:p>
            <a:pPr marL="342900" indent="-342900" eaLnBrk="1" hangingPunct="1">
              <a:spcBef>
                <a:spcPct val="90000"/>
              </a:spcBef>
              <a:buClr>
                <a:schemeClr val="hlink"/>
              </a:buClr>
              <a:buFont typeface="GillSans UltraBold" pitchFamily="34" charset="0"/>
              <a:buChar char="x"/>
            </a:pPr>
            <a:r>
              <a:rPr lang="en-US" sz="1600" dirty="0"/>
              <a:t>… use </a:t>
            </a:r>
            <a:r>
              <a:rPr lang="en-US" sz="1600" u="sng" dirty="0"/>
              <a:t>vague language </a:t>
            </a:r>
            <a:r>
              <a:rPr lang="en-US" sz="1600" dirty="0"/>
              <a:t>that is open to interpretation </a:t>
            </a:r>
          </a:p>
          <a:p>
            <a:pPr marL="342900" indent="-342900" eaLnBrk="1" hangingPunct="1">
              <a:spcBef>
                <a:spcPct val="90000"/>
              </a:spcBef>
              <a:buClr>
                <a:schemeClr val="hlink"/>
              </a:buClr>
              <a:buFont typeface="GillSans UltraBold" pitchFamily="34" charset="0"/>
              <a:buChar char="x"/>
            </a:pPr>
            <a:r>
              <a:rPr lang="en-US" sz="1600" dirty="0"/>
              <a:t>… let </a:t>
            </a:r>
            <a:r>
              <a:rPr lang="en-US" sz="1600" u="sng" dirty="0"/>
              <a:t>bias </a:t>
            </a:r>
            <a:r>
              <a:rPr lang="en-US" sz="1600" dirty="0"/>
              <a:t>affect your results </a:t>
            </a:r>
          </a:p>
          <a:p>
            <a:pPr marL="342900" indent="-342900" eaLnBrk="1" hangingPunct="1">
              <a:spcBef>
                <a:spcPct val="90000"/>
              </a:spcBef>
              <a:buClr>
                <a:schemeClr val="hlink"/>
              </a:buClr>
              <a:buFont typeface="GillSans UltraBold" pitchFamily="34" charset="0"/>
              <a:buChar char="x"/>
            </a:pPr>
            <a:r>
              <a:rPr lang="en-US" sz="1600" dirty="0"/>
              <a:t>… </a:t>
            </a:r>
            <a:r>
              <a:rPr lang="en-US" sz="1600" u="sng" dirty="0"/>
              <a:t>assign greater weight </a:t>
            </a:r>
            <a:r>
              <a:rPr lang="en-US" sz="1600" dirty="0"/>
              <a:t>to first or most recently completed evaluations </a:t>
            </a:r>
          </a:p>
          <a:p>
            <a:pPr marL="342900" indent="-342900" eaLnBrk="1" hangingPunct="1">
              <a:spcBef>
                <a:spcPct val="90000"/>
              </a:spcBef>
              <a:buClr>
                <a:schemeClr val="hlink"/>
              </a:buClr>
              <a:buFont typeface="GillSans UltraBold" pitchFamily="34" charset="0"/>
              <a:buChar char="x"/>
            </a:pPr>
            <a:r>
              <a:rPr lang="en-US" sz="1600" dirty="0"/>
              <a:t>… allow </a:t>
            </a:r>
            <a:r>
              <a:rPr lang="en-US" sz="1600" u="sng" dirty="0"/>
              <a:t>vivid performance in one area to color </a:t>
            </a:r>
            <a:r>
              <a:rPr lang="en-US" sz="1600" dirty="0"/>
              <a:t>the entire evaluation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417638"/>
            <a:ext cx="7485841" cy="4530878"/>
          </a:xfrm>
        </p:spPr>
        <p:txBody>
          <a:bodyPr>
            <a:normAutofit fontScale="25000" lnSpcReduction="20000"/>
          </a:bodyPr>
          <a:lstStyle/>
          <a:p>
            <a:pPr>
              <a:lnSpc>
                <a:spcPct val="120000"/>
              </a:lnSpc>
              <a:buNone/>
            </a:pPr>
            <a:r>
              <a:rPr lang="en-US" sz="9600" b="1" cap="small" dirty="0" smtClean="0">
                <a:solidFill>
                  <a:srgbClr val="0070C0"/>
                </a:solidFill>
              </a:rPr>
              <a:t>What to Begin Doing NOW </a:t>
            </a:r>
          </a:p>
          <a:p>
            <a:pPr>
              <a:lnSpc>
                <a:spcPct val="120000"/>
              </a:lnSpc>
            </a:pPr>
            <a:r>
              <a:rPr lang="en-US" sz="9600" dirty="0" smtClean="0"/>
              <a:t>Review the job descriptions</a:t>
            </a:r>
          </a:p>
          <a:p>
            <a:pPr>
              <a:lnSpc>
                <a:spcPct val="120000"/>
              </a:lnSpc>
            </a:pPr>
            <a:r>
              <a:rPr lang="en-US" sz="9600" dirty="0" smtClean="0"/>
              <a:t>Review and list goals, expectations, projects, assignments, timelines, etc.</a:t>
            </a:r>
          </a:p>
          <a:p>
            <a:pPr>
              <a:lnSpc>
                <a:spcPct val="120000"/>
              </a:lnSpc>
            </a:pPr>
            <a:r>
              <a:rPr lang="en-US" sz="9600" dirty="0" smtClean="0"/>
              <a:t>Compile data, including:</a:t>
            </a:r>
            <a:endParaRPr lang="en-US" sz="8000" dirty="0" smtClean="0"/>
          </a:p>
          <a:p>
            <a:pPr lvl="1">
              <a:lnSpc>
                <a:spcPct val="120000"/>
              </a:lnSpc>
            </a:pPr>
            <a:r>
              <a:rPr lang="en-US" sz="8000" dirty="0" smtClean="0"/>
              <a:t>Incidents</a:t>
            </a:r>
          </a:p>
          <a:p>
            <a:pPr lvl="1">
              <a:lnSpc>
                <a:spcPct val="120000"/>
              </a:lnSpc>
            </a:pPr>
            <a:r>
              <a:rPr lang="en-US" sz="8000" dirty="0" smtClean="0"/>
              <a:t>Measurements of productivity, goals met/unmet;</a:t>
            </a:r>
          </a:p>
          <a:p>
            <a:pPr lvl="1">
              <a:lnSpc>
                <a:spcPct val="120000"/>
              </a:lnSpc>
            </a:pPr>
            <a:r>
              <a:rPr lang="en-US" sz="8000" dirty="0" smtClean="0"/>
              <a:t>Feedback (+ / -) from “field”, colleagues; awards</a:t>
            </a:r>
          </a:p>
          <a:p>
            <a:pPr lvl="1">
              <a:lnSpc>
                <a:spcPct val="120000"/>
              </a:lnSpc>
            </a:pPr>
            <a:r>
              <a:rPr lang="en-US" sz="8000" dirty="0" smtClean="0"/>
              <a:t>Samples of work, key accomplishments</a:t>
            </a:r>
          </a:p>
          <a:p>
            <a:pPr lvl="1">
              <a:lnSpc>
                <a:spcPct val="120000"/>
              </a:lnSpc>
            </a:pPr>
            <a:r>
              <a:rPr lang="en-US" sz="8000" dirty="0" smtClean="0"/>
              <a:t>Corrective / disciplinary actions taken;</a:t>
            </a:r>
          </a:p>
          <a:p>
            <a:pPr lvl="1">
              <a:lnSpc>
                <a:spcPct val="120000"/>
              </a:lnSpc>
            </a:pPr>
            <a:r>
              <a:rPr lang="en-US" sz="8000" dirty="0" smtClean="0"/>
              <a:t>Results, Results, Results</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70" y="1553497"/>
            <a:ext cx="7811730" cy="2812027"/>
          </a:xfrm>
        </p:spPr>
        <p:txBody>
          <a:bodyPr>
            <a:normAutofit fontScale="25000" lnSpcReduction="20000"/>
          </a:bodyPr>
          <a:lstStyle/>
          <a:p>
            <a:pPr>
              <a:lnSpc>
                <a:spcPct val="120000"/>
              </a:lnSpc>
              <a:buNone/>
            </a:pPr>
            <a:r>
              <a:rPr lang="en-US" sz="9600" b="1" cap="small" dirty="0" smtClean="0">
                <a:solidFill>
                  <a:srgbClr val="0070C0"/>
                </a:solidFill>
              </a:rPr>
              <a:t>Require Self-Assessments from Your Employees:</a:t>
            </a:r>
          </a:p>
          <a:p>
            <a:pPr lvl="0">
              <a:lnSpc>
                <a:spcPct val="120000"/>
              </a:lnSpc>
            </a:pPr>
            <a:r>
              <a:rPr lang="en-US" sz="8000" dirty="0" smtClean="0"/>
              <a:t>Have employees complete self-assessments (sample in next slide) and turn them into you well in advance of your evaluation meeting in order to help you capture a more complete picture of their performance over the past year.</a:t>
            </a:r>
          </a:p>
          <a:p>
            <a:pPr lvl="0">
              <a:lnSpc>
                <a:spcPct val="120000"/>
              </a:lnSpc>
            </a:pPr>
            <a:r>
              <a:rPr lang="en-US" sz="8000" dirty="0" smtClean="0"/>
              <a:t>Allow employee to have copy of performance evaluation tool for reference.</a:t>
            </a:r>
          </a:p>
          <a:p>
            <a:pPr lvl="0">
              <a:lnSpc>
                <a:spcPct val="120000"/>
              </a:lnSpc>
              <a:buNone/>
            </a:pPr>
            <a:endParaRPr lang="en-US" sz="8000" dirty="0" smtClean="0"/>
          </a:p>
          <a:p>
            <a:pPr lvl="0">
              <a:lnSpc>
                <a:spcPct val="120000"/>
              </a:lnSpc>
            </a:pPr>
            <a:endParaRPr lang="en-US" sz="80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69" y="1417638"/>
            <a:ext cx="7943043" cy="2947886"/>
          </a:xfrm>
        </p:spPr>
        <p:txBody>
          <a:bodyPr>
            <a:normAutofit fontScale="25000" lnSpcReduction="20000"/>
          </a:bodyPr>
          <a:lstStyle/>
          <a:p>
            <a:pPr>
              <a:lnSpc>
                <a:spcPct val="120000"/>
              </a:lnSpc>
              <a:buNone/>
            </a:pPr>
            <a:r>
              <a:rPr lang="en-US" sz="9600" b="1" cap="small" dirty="0" smtClean="0">
                <a:solidFill>
                  <a:srgbClr val="0070C0"/>
                </a:solidFill>
              </a:rPr>
              <a:t>Require Self-Assessments from Your Employees:</a:t>
            </a:r>
          </a:p>
          <a:p>
            <a:pPr lvl="0">
              <a:lnSpc>
                <a:spcPct val="120000"/>
              </a:lnSpc>
            </a:pPr>
            <a:r>
              <a:rPr lang="en-US" sz="8000" dirty="0" smtClean="0"/>
              <a:t>Suggested Self-Assessment:</a:t>
            </a:r>
          </a:p>
          <a:p>
            <a:pPr lvl="1">
              <a:lnSpc>
                <a:spcPct val="120000"/>
              </a:lnSpc>
            </a:pPr>
            <a:r>
              <a:rPr lang="en-US" sz="7600" dirty="0" smtClean="0"/>
              <a:t>Key Accomplishments of Past Year </a:t>
            </a:r>
            <a:r>
              <a:rPr lang="en-US" sz="7600" dirty="0" smtClean="0">
                <a:solidFill>
                  <a:srgbClr val="0070C0"/>
                </a:solidFill>
              </a:rPr>
              <a:t>(What were your key accomplishments of the past year?)</a:t>
            </a:r>
          </a:p>
          <a:p>
            <a:pPr lvl="1">
              <a:lnSpc>
                <a:spcPct val="120000"/>
              </a:lnSpc>
            </a:pPr>
            <a:r>
              <a:rPr lang="en-US" sz="7600" dirty="0" smtClean="0"/>
              <a:t>Areas of Challenge in Past Year </a:t>
            </a:r>
            <a:r>
              <a:rPr lang="en-US" sz="7600" dirty="0" smtClean="0">
                <a:solidFill>
                  <a:srgbClr val="0070C0"/>
                </a:solidFill>
              </a:rPr>
              <a:t> (What were your greatest challenges? What prevented you from accomplishing what you wanted to accomplish? What actions did you take to address them and what where the results? Would you do anything differently?)</a:t>
            </a:r>
          </a:p>
          <a:p>
            <a:pPr lvl="1">
              <a:lnSpc>
                <a:spcPct val="120000"/>
              </a:lnSpc>
            </a:pPr>
            <a:r>
              <a:rPr lang="en-US" sz="7600" dirty="0" smtClean="0"/>
              <a:t>Areas of Growth in the Past Year </a:t>
            </a:r>
            <a:r>
              <a:rPr lang="en-US" sz="7600" dirty="0" smtClean="0">
                <a:solidFill>
                  <a:srgbClr val="0070C0"/>
                </a:solidFill>
              </a:rPr>
              <a:t>(What were your areas of greatest growth, both in job knowledge, skill or other area?)</a:t>
            </a:r>
          </a:p>
          <a:p>
            <a:pPr lvl="1">
              <a:lnSpc>
                <a:spcPct val="120000"/>
              </a:lnSpc>
            </a:pPr>
            <a:r>
              <a:rPr lang="en-US" sz="7600" dirty="0" smtClean="0"/>
              <a:t>Areas Desiring Development Next Year </a:t>
            </a:r>
            <a:r>
              <a:rPr lang="en-US" sz="7600" dirty="0" smtClean="0">
                <a:solidFill>
                  <a:srgbClr val="0070C0"/>
                </a:solidFill>
              </a:rPr>
              <a:t>(In what areas would you desire development for the next year? What is your action plan, including needed resources, to make that happen?)</a:t>
            </a:r>
          </a:p>
          <a:p>
            <a:pPr lvl="1">
              <a:lnSpc>
                <a:spcPct val="120000"/>
              </a:lnSpc>
            </a:pPr>
            <a:r>
              <a:rPr lang="en-US" sz="7600" dirty="0" smtClean="0"/>
              <a:t>Goals for Next Year </a:t>
            </a:r>
            <a:r>
              <a:rPr lang="en-US" sz="7600" dirty="0" smtClean="0">
                <a:solidFill>
                  <a:srgbClr val="0070C0"/>
                </a:solidFill>
              </a:rPr>
              <a:t> (What are your goals for next year?)</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69" y="1553497"/>
            <a:ext cx="7943043" cy="2812027"/>
          </a:xfrm>
        </p:spPr>
        <p:txBody>
          <a:bodyPr>
            <a:normAutofit fontScale="25000" lnSpcReduction="20000"/>
          </a:bodyPr>
          <a:lstStyle/>
          <a:p>
            <a:pPr>
              <a:lnSpc>
                <a:spcPct val="120000"/>
              </a:lnSpc>
              <a:buNone/>
            </a:pPr>
            <a:r>
              <a:rPr lang="en-US" sz="9600" b="1" cap="small" dirty="0" smtClean="0">
                <a:solidFill>
                  <a:srgbClr val="0070C0"/>
                </a:solidFill>
              </a:rPr>
              <a:t>Conducting the Evaluation Meeting:</a:t>
            </a:r>
          </a:p>
          <a:p>
            <a:pPr lvl="0">
              <a:lnSpc>
                <a:spcPct val="120000"/>
              </a:lnSpc>
            </a:pPr>
            <a:r>
              <a:rPr lang="en-US" sz="7200" u="sng" dirty="0" smtClean="0"/>
              <a:t>Schedule a meeting for the formal review</a:t>
            </a:r>
            <a:r>
              <a:rPr lang="en-US" sz="7200" dirty="0" smtClean="0"/>
              <a:t>. Block out time to discourage outside interruptions.</a:t>
            </a:r>
          </a:p>
          <a:p>
            <a:pPr lvl="0">
              <a:lnSpc>
                <a:spcPct val="120000"/>
              </a:lnSpc>
            </a:pPr>
            <a:r>
              <a:rPr lang="en-US" sz="7200" u="sng" dirty="0" smtClean="0"/>
              <a:t>Plan your discussion</a:t>
            </a:r>
            <a:r>
              <a:rPr lang="en-US" sz="7200" dirty="0" smtClean="0"/>
              <a:t>.  Anticipate employee responses and have notes for reference. If an employee wants to know why you rated her as “Met” instead of “Exceeded” or “Consistently Exceeded” performance standards:</a:t>
            </a:r>
            <a:r>
              <a:rPr lang="en-US" sz="7200" dirty="0" smtClean="0">
                <a:solidFill>
                  <a:schemeClr val="accent1">
                    <a:lumMod val="75000"/>
                  </a:schemeClr>
                </a:solidFill>
              </a:rPr>
              <a:t> </a:t>
            </a:r>
            <a:r>
              <a:rPr lang="en-US" sz="6400" i="1" dirty="0" smtClean="0">
                <a:solidFill>
                  <a:srgbClr val="0070C0"/>
                </a:solidFill>
              </a:rPr>
              <a:t>“Some examples of what you did that ‘Met Performance Standards’ in  the Communication category were XYZ. Here’s what  ‘Exceeded Performance Standards’ looks like in that category. Here’s what ‘Consistently Exceeded Performance Standards’ looks like.”</a:t>
            </a:r>
          </a:p>
          <a:p>
            <a:pPr lvl="0">
              <a:lnSpc>
                <a:spcPct val="120000"/>
              </a:lnSpc>
            </a:pPr>
            <a:r>
              <a:rPr lang="en-US" sz="7200" u="sng" dirty="0" smtClean="0"/>
              <a:t>Confirm employee’s understanding of the reasons behind your ratings</a:t>
            </a:r>
            <a:r>
              <a:rPr lang="en-US" sz="7200" dirty="0" smtClean="0"/>
              <a:t>.</a:t>
            </a:r>
          </a:p>
          <a:p>
            <a:pPr lvl="0">
              <a:lnSpc>
                <a:spcPct val="120000"/>
              </a:lnSpc>
            </a:pPr>
            <a:r>
              <a:rPr lang="en-US" sz="7200" u="sng" dirty="0" smtClean="0"/>
              <a:t>Allow employee responses</a:t>
            </a:r>
            <a:r>
              <a:rPr lang="en-US" sz="7200" dirty="0" smtClean="0"/>
              <a:t>. However, explain that the evaluation is your evaluation of her/his performance.</a:t>
            </a:r>
          </a:p>
          <a:p>
            <a:pPr lvl="0">
              <a:lnSpc>
                <a:spcPct val="120000"/>
              </a:lnSpc>
            </a:pPr>
            <a:r>
              <a:rPr lang="en-US" sz="7200" u="sng" dirty="0" smtClean="0"/>
              <a:t>Express confidence in employee</a:t>
            </a:r>
            <a:r>
              <a:rPr lang="en-US" sz="7200" dirty="0" smtClean="0"/>
              <a:t>.  Whether continuing excellent performance, stretching to improve mediocre performance, or requiring immediate improvement, express confidence and provide support without removing responsibility.</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69" y="1417637"/>
            <a:ext cx="8268931" cy="4924973"/>
          </a:xfrm>
        </p:spPr>
        <p:txBody>
          <a:bodyPr>
            <a:normAutofit fontScale="25000" lnSpcReduction="20000"/>
          </a:bodyPr>
          <a:lstStyle/>
          <a:p>
            <a:pPr>
              <a:lnSpc>
                <a:spcPct val="120000"/>
              </a:lnSpc>
              <a:buNone/>
            </a:pPr>
            <a:r>
              <a:rPr lang="en-US" sz="9600" b="1" cap="small" dirty="0" smtClean="0">
                <a:solidFill>
                  <a:srgbClr val="0070C0"/>
                </a:solidFill>
              </a:rPr>
              <a:t>Timeline	</a:t>
            </a:r>
            <a:r>
              <a:rPr lang="en-US" sz="8000" b="1" cap="small" dirty="0" smtClean="0">
                <a:solidFill>
                  <a:srgbClr val="0070C0"/>
                </a:solidFill>
              </a:rPr>
              <a:t>(Pastoral Center; other entities use next slide)</a:t>
            </a:r>
            <a:endParaRPr lang="en-US" sz="9600" b="1" cap="small" dirty="0" smtClean="0">
              <a:solidFill>
                <a:srgbClr val="0070C0"/>
              </a:solidFill>
            </a:endParaRPr>
          </a:p>
          <a:p>
            <a:pPr>
              <a:lnSpc>
                <a:spcPct val="120000"/>
              </a:lnSpc>
            </a:pPr>
            <a:r>
              <a:rPr lang="en-US" sz="6400" dirty="0" smtClean="0"/>
              <a:t>NOW		Review job descriptions and compile notes on performance 			Meet with staff, explain procedure, distribute self-assessment</a:t>
            </a:r>
          </a:p>
          <a:p>
            <a:pPr>
              <a:lnSpc>
                <a:spcPct val="120000"/>
              </a:lnSpc>
            </a:pPr>
            <a:r>
              <a:rPr lang="en-US" sz="6400" dirty="0" smtClean="0"/>
              <a:t>ASAP		</a:t>
            </a:r>
            <a:r>
              <a:rPr lang="en-US" sz="6400" dirty="0" smtClean="0"/>
              <a:t>Employee </a:t>
            </a:r>
            <a:r>
              <a:rPr lang="en-US" sz="6400" dirty="0" smtClean="0"/>
              <a:t>self-assessments due to supervisors</a:t>
            </a:r>
          </a:p>
          <a:p>
            <a:pPr>
              <a:lnSpc>
                <a:spcPct val="120000"/>
              </a:lnSpc>
            </a:pPr>
            <a:r>
              <a:rPr lang="en-US" sz="6400" dirty="0" smtClean="0"/>
              <a:t>5/9-6/3</a:t>
            </a:r>
            <a:r>
              <a:rPr lang="en-US" sz="6400" dirty="0" smtClean="0"/>
              <a:t>	Complete written Performance Evaluations on each</a:t>
            </a:r>
          </a:p>
          <a:p>
            <a:pPr lvl="4">
              <a:lnSpc>
                <a:spcPct val="120000"/>
              </a:lnSpc>
              <a:spcBef>
                <a:spcPts val="0"/>
              </a:spcBef>
              <a:buNone/>
            </a:pPr>
            <a:r>
              <a:rPr lang="en-US" sz="6400" dirty="0" smtClean="0"/>
              <a:t>Employee* and meet with them to review and set goals; provide </a:t>
            </a:r>
          </a:p>
          <a:p>
            <a:pPr lvl="4">
              <a:lnSpc>
                <a:spcPct val="120000"/>
              </a:lnSpc>
              <a:spcBef>
                <a:spcPts val="0"/>
              </a:spcBef>
              <a:buNone/>
            </a:pPr>
            <a:r>
              <a:rPr lang="en-US" sz="6400" dirty="0" smtClean="0"/>
              <a:t>updates to job description if applicable; make </a:t>
            </a:r>
            <a:r>
              <a:rPr lang="en-US" sz="6400" dirty="0" smtClean="0"/>
              <a:t>revisions</a:t>
            </a:r>
            <a:endParaRPr lang="en-US" sz="6400" dirty="0" smtClean="0"/>
          </a:p>
          <a:p>
            <a:pPr>
              <a:lnSpc>
                <a:spcPct val="120000"/>
              </a:lnSpc>
            </a:pPr>
            <a:r>
              <a:rPr lang="en-US" sz="6400" dirty="0" smtClean="0"/>
              <a:t>5/9-6/3	Final copies and scores submitted for review by Sister Elizabeth </a:t>
            </a:r>
          </a:p>
          <a:p>
            <a:pPr>
              <a:lnSpc>
                <a:spcPct val="120000"/>
              </a:lnSpc>
            </a:pPr>
            <a:r>
              <a:rPr lang="en-US" sz="6400" dirty="0" smtClean="0"/>
              <a:t>6/3 </a:t>
            </a:r>
            <a:r>
              <a:rPr lang="en-US" sz="6400" dirty="0" smtClean="0"/>
              <a:t>– </a:t>
            </a:r>
            <a:r>
              <a:rPr lang="en-US" sz="6400" dirty="0" smtClean="0"/>
              <a:t>6/17</a:t>
            </a:r>
            <a:r>
              <a:rPr lang="en-US" sz="6400" dirty="0" smtClean="0"/>
              <a:t>	Evaluations and scores reviewed and approved by Sister Elizabeth </a:t>
            </a:r>
          </a:p>
          <a:p>
            <a:pPr>
              <a:lnSpc>
                <a:spcPct val="120000"/>
              </a:lnSpc>
            </a:pPr>
            <a:r>
              <a:rPr lang="en-US" sz="6400" dirty="0" smtClean="0"/>
              <a:t>6/17-6/24</a:t>
            </a:r>
            <a:r>
              <a:rPr lang="en-US" sz="6400" dirty="0" smtClean="0"/>
              <a:t>	Salary increases provided to supervisors </a:t>
            </a:r>
            <a:r>
              <a:rPr lang="en-US" sz="5600" i="1" dirty="0" smtClean="0">
                <a:solidFill>
                  <a:schemeClr val="tx1">
                    <a:lumMod val="50000"/>
                    <a:lumOff val="50000"/>
                  </a:schemeClr>
                </a:solidFill>
              </a:rPr>
              <a:t>(percentage averaging</a:t>
            </a:r>
          </a:p>
          <a:p>
            <a:pPr lvl="4">
              <a:lnSpc>
                <a:spcPct val="120000"/>
              </a:lnSpc>
              <a:buNone/>
            </a:pPr>
            <a:r>
              <a:rPr lang="en-US" sz="5600" i="1" dirty="0" smtClean="0">
                <a:solidFill>
                  <a:schemeClr val="tx1">
                    <a:lumMod val="50000"/>
                    <a:lumOff val="50000"/>
                  </a:schemeClr>
                </a:solidFill>
              </a:rPr>
              <a:t>to no more than the budgeted financial resource available for increases)</a:t>
            </a:r>
          </a:p>
          <a:p>
            <a:pPr>
              <a:lnSpc>
                <a:spcPct val="120000"/>
              </a:lnSpc>
            </a:pPr>
            <a:r>
              <a:rPr lang="en-US" sz="6400" dirty="0" smtClean="0"/>
              <a:t>6/17 – 6/24	Meet w/ employees individually on salary increases </a:t>
            </a:r>
          </a:p>
          <a:p>
            <a:pPr>
              <a:lnSpc>
                <a:spcPct val="120000"/>
              </a:lnSpc>
            </a:pPr>
            <a:r>
              <a:rPr lang="en-US" sz="6400" dirty="0" smtClean="0"/>
              <a:t>6/27</a:t>
            </a:r>
            <a:r>
              <a:rPr lang="en-US" sz="6400" dirty="0" smtClean="0"/>
              <a:t>		Complete Salary Change Authorization Form; copies of form,</a:t>
            </a:r>
          </a:p>
          <a:p>
            <a:pPr lvl="4">
              <a:lnSpc>
                <a:spcPct val="120000"/>
              </a:lnSpc>
              <a:buNone/>
            </a:pPr>
            <a:r>
              <a:rPr lang="en-US" sz="6400" dirty="0" smtClean="0"/>
              <a:t>evaluation, updated job description filed in personnel folders</a:t>
            </a:r>
          </a:p>
          <a:p>
            <a:pPr>
              <a:lnSpc>
                <a:spcPct val="120000"/>
              </a:lnSpc>
            </a:pPr>
            <a:r>
              <a:rPr lang="en-US" sz="6400" dirty="0" smtClean="0"/>
              <a:t>7 / 1		</a:t>
            </a:r>
            <a:r>
              <a:rPr lang="en-US" sz="6400" dirty="0" smtClean="0"/>
              <a:t>FY16-17 </a:t>
            </a:r>
            <a:r>
              <a:rPr lang="en-US" sz="6400" dirty="0" smtClean="0"/>
              <a:t>Raises go into effect.  (Salary Change forms to payroll)</a:t>
            </a:r>
          </a:p>
          <a:p>
            <a:pPr>
              <a:lnSpc>
                <a:spcPct val="120000"/>
              </a:lnSpc>
            </a:pPr>
            <a:endParaRPr lang="en-US" i="1" dirty="0" smtClean="0"/>
          </a:p>
          <a:p>
            <a:pPr lvl="4">
              <a:lnSpc>
                <a:spcPct val="120000"/>
              </a:lnSpc>
              <a:buNone/>
            </a:pPr>
            <a:r>
              <a:rPr lang="en-US" sz="5200" i="1" dirty="0" smtClean="0"/>
              <a:t>* Evaluation period is from April 1, </a:t>
            </a:r>
            <a:r>
              <a:rPr lang="en-US" sz="5200" i="1" dirty="0" smtClean="0"/>
              <a:t>2015 </a:t>
            </a:r>
            <a:r>
              <a:rPr lang="en-US" sz="5200" i="1" dirty="0" smtClean="0"/>
              <a:t>to </a:t>
            </a:r>
            <a:r>
              <a:rPr lang="en-US" sz="5200" i="1" dirty="0" smtClean="0"/>
              <a:t>April 30</a:t>
            </a:r>
            <a:r>
              <a:rPr lang="en-US" sz="5200" i="1" dirty="0" smtClean="0"/>
              <a:t>, </a:t>
            </a:r>
            <a:r>
              <a:rPr lang="en-US" sz="5200" i="1" dirty="0" smtClean="0"/>
              <a:t>2016</a:t>
            </a:r>
            <a:endParaRPr lang="en-US" sz="5200" i="1"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69" y="1417637"/>
            <a:ext cx="8268931" cy="4924973"/>
          </a:xfrm>
        </p:spPr>
        <p:txBody>
          <a:bodyPr>
            <a:normAutofit fontScale="25000" lnSpcReduction="20000"/>
          </a:bodyPr>
          <a:lstStyle/>
          <a:p>
            <a:pPr>
              <a:lnSpc>
                <a:spcPct val="120000"/>
              </a:lnSpc>
              <a:buNone/>
            </a:pPr>
            <a:r>
              <a:rPr lang="en-US" sz="9600" b="1" cap="small" dirty="0" smtClean="0">
                <a:solidFill>
                  <a:srgbClr val="0070C0"/>
                </a:solidFill>
              </a:rPr>
              <a:t>Timeline	</a:t>
            </a:r>
            <a:r>
              <a:rPr lang="en-US" sz="8000" b="1" cap="small" dirty="0" smtClean="0">
                <a:solidFill>
                  <a:srgbClr val="0070C0"/>
                </a:solidFill>
              </a:rPr>
              <a:t>(Parishes, Schools, other Entities)</a:t>
            </a:r>
            <a:endParaRPr lang="en-US" sz="9600" b="1" cap="small" dirty="0" smtClean="0">
              <a:solidFill>
                <a:srgbClr val="0070C0"/>
              </a:solidFill>
            </a:endParaRPr>
          </a:p>
          <a:p>
            <a:pPr>
              <a:lnSpc>
                <a:spcPct val="120000"/>
              </a:lnSpc>
            </a:pPr>
            <a:r>
              <a:rPr lang="en-US" sz="7200" dirty="0" smtClean="0"/>
              <a:t>NOW		Review job descriptions and compile notes on performance. 		Meet with staff, explain procedure, distribute self-assessment</a:t>
            </a:r>
          </a:p>
          <a:p>
            <a:pPr>
              <a:lnSpc>
                <a:spcPct val="120000"/>
              </a:lnSpc>
            </a:pPr>
            <a:r>
              <a:rPr lang="en-US" sz="7200" dirty="0" smtClean="0"/>
              <a:t>________	Employee self-assessments due to supervisors</a:t>
            </a:r>
          </a:p>
          <a:p>
            <a:pPr>
              <a:lnSpc>
                <a:spcPct val="120000"/>
              </a:lnSpc>
            </a:pPr>
            <a:r>
              <a:rPr lang="en-US" sz="7200" dirty="0" smtClean="0"/>
              <a:t>________ 	Complete written Performance Evaluations on each</a:t>
            </a:r>
          </a:p>
          <a:p>
            <a:pPr lvl="4">
              <a:lnSpc>
                <a:spcPct val="120000"/>
              </a:lnSpc>
              <a:spcBef>
                <a:spcPts val="0"/>
              </a:spcBef>
              <a:buNone/>
            </a:pPr>
            <a:r>
              <a:rPr lang="en-US" sz="7200" dirty="0" smtClean="0"/>
              <a:t>employee and meet with them to review and set goals; provide </a:t>
            </a:r>
          </a:p>
          <a:p>
            <a:pPr lvl="4">
              <a:lnSpc>
                <a:spcPct val="120000"/>
              </a:lnSpc>
              <a:spcBef>
                <a:spcPts val="0"/>
              </a:spcBef>
              <a:buNone/>
            </a:pPr>
            <a:r>
              <a:rPr lang="en-US" sz="7200" dirty="0" smtClean="0"/>
              <a:t>updates to job description if applicable; make revisions</a:t>
            </a:r>
          </a:p>
          <a:p>
            <a:pPr>
              <a:lnSpc>
                <a:spcPct val="120000"/>
              </a:lnSpc>
            </a:pPr>
            <a:r>
              <a:rPr lang="en-US" sz="7200" dirty="0" smtClean="0"/>
              <a:t>________ 	Final copies and scores submitted for review by Pastor/Principal </a:t>
            </a:r>
          </a:p>
          <a:p>
            <a:pPr>
              <a:lnSpc>
                <a:spcPct val="120000"/>
              </a:lnSpc>
            </a:pPr>
            <a:r>
              <a:rPr lang="en-US" sz="7200" dirty="0" smtClean="0"/>
              <a:t>________ 	Evaluations and scores reviewed and approved by Pastor/Principal </a:t>
            </a:r>
          </a:p>
          <a:p>
            <a:pPr>
              <a:lnSpc>
                <a:spcPct val="120000"/>
              </a:lnSpc>
            </a:pPr>
            <a:r>
              <a:rPr lang="en-US" sz="7200" dirty="0" smtClean="0"/>
              <a:t>________ 	Salary increases provided to supervisors </a:t>
            </a:r>
            <a:r>
              <a:rPr lang="en-US" sz="6000" i="1" dirty="0" smtClean="0">
                <a:solidFill>
                  <a:schemeClr val="tx1">
                    <a:lumMod val="50000"/>
                    <a:lumOff val="50000"/>
                  </a:schemeClr>
                </a:solidFill>
              </a:rPr>
              <a:t>(percentage averaging</a:t>
            </a:r>
          </a:p>
          <a:p>
            <a:pPr lvl="4">
              <a:lnSpc>
                <a:spcPct val="120000"/>
              </a:lnSpc>
              <a:buNone/>
            </a:pPr>
            <a:r>
              <a:rPr lang="en-US" sz="6000" i="1" dirty="0" smtClean="0">
                <a:solidFill>
                  <a:schemeClr val="tx1">
                    <a:lumMod val="50000"/>
                    <a:lumOff val="50000"/>
                  </a:schemeClr>
                </a:solidFill>
              </a:rPr>
              <a:t>to no more than the budgeted financial resource available for increases)</a:t>
            </a:r>
          </a:p>
          <a:p>
            <a:pPr>
              <a:lnSpc>
                <a:spcPct val="120000"/>
              </a:lnSpc>
            </a:pPr>
            <a:r>
              <a:rPr lang="en-US" sz="7200" dirty="0" smtClean="0"/>
              <a:t>________ 	Meet w/ employees individually on salary increases </a:t>
            </a:r>
          </a:p>
          <a:p>
            <a:pPr>
              <a:lnSpc>
                <a:spcPct val="120000"/>
              </a:lnSpc>
            </a:pPr>
            <a:r>
              <a:rPr lang="en-US" sz="7200" dirty="0" smtClean="0"/>
              <a:t>________ 	Complete Salary Change Authorization Form; copies of form,</a:t>
            </a:r>
          </a:p>
          <a:p>
            <a:pPr lvl="4">
              <a:lnSpc>
                <a:spcPct val="120000"/>
              </a:lnSpc>
              <a:buNone/>
            </a:pPr>
            <a:r>
              <a:rPr lang="en-US" sz="7200" dirty="0" smtClean="0"/>
              <a:t>evaluation, updated job description filed in personnel folders</a:t>
            </a:r>
          </a:p>
          <a:p>
            <a:pPr>
              <a:lnSpc>
                <a:spcPct val="120000"/>
              </a:lnSpc>
            </a:pPr>
            <a:r>
              <a:rPr lang="en-US" sz="7200" dirty="0" smtClean="0"/>
              <a:t>7 / 1		</a:t>
            </a:r>
            <a:r>
              <a:rPr lang="en-US" sz="7200" dirty="0" smtClean="0"/>
              <a:t>FY16-17 </a:t>
            </a:r>
            <a:r>
              <a:rPr lang="en-US" sz="7200" dirty="0" smtClean="0"/>
              <a:t>Raises go into effect.  (Salary Change forms to payroll)</a:t>
            </a:r>
            <a:endParaRPr lang="en-US" sz="7200" i="1"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875069" y="1970116"/>
            <a:ext cx="7943043" cy="1380896"/>
          </a:xfrm>
        </p:spPr>
        <p:txBody>
          <a:bodyPr>
            <a:normAutofit/>
          </a:bodyPr>
          <a:lstStyle/>
          <a:p>
            <a:pPr algn="ctr">
              <a:buNone/>
            </a:pPr>
            <a:r>
              <a:rPr lang="en-US" sz="7200" dirty="0" smtClean="0">
                <a:latin typeface="Goudy Old Style" pitchFamily="18" charset="0"/>
              </a:rPr>
              <a:t>Questions?</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13411" y="3616036"/>
            <a:ext cx="7099069" cy="2185214"/>
          </a:xfrm>
          <a:prstGeom prst="rect">
            <a:avLst/>
          </a:prstGeom>
          <a:noFill/>
        </p:spPr>
        <p:txBody>
          <a:bodyPr wrap="square" rtlCol="0">
            <a:spAutoFit/>
          </a:bodyPr>
          <a:lstStyle/>
          <a:p>
            <a:pPr>
              <a:spcAft>
                <a:spcPts val="600"/>
              </a:spcAft>
            </a:pPr>
            <a:r>
              <a:rPr lang="en-US" dirty="0" smtClean="0"/>
              <a:t>We’re here to help!</a:t>
            </a:r>
          </a:p>
          <a:p>
            <a:r>
              <a:rPr lang="en-US" i="1" dirty="0" smtClean="0"/>
              <a:t>For evaluations of school principal and </a:t>
            </a:r>
            <a:r>
              <a:rPr lang="en-US" i="1" smtClean="0"/>
              <a:t>instructional personnel:</a:t>
            </a:r>
            <a:endParaRPr lang="en-US" i="1" dirty="0" smtClean="0"/>
          </a:p>
          <a:p>
            <a:pPr>
              <a:spcAft>
                <a:spcPts val="600"/>
              </a:spcAft>
            </a:pPr>
            <a:r>
              <a:rPr lang="en-US" b="1" dirty="0" smtClean="0"/>
              <a:t>Dr. Kim Pryzbylski</a:t>
            </a:r>
            <a:r>
              <a:rPr lang="en-US" dirty="0" smtClean="0"/>
              <a:t>, </a:t>
            </a:r>
            <a:r>
              <a:rPr lang="en-US" dirty="0" smtClean="0">
                <a:hlinkClick r:id="rId3"/>
              </a:rPr>
              <a:t>kpryzbylski@theadom.org</a:t>
            </a:r>
            <a:r>
              <a:rPr lang="en-US" dirty="0" smtClean="0"/>
              <a:t>; 305-762-1078</a:t>
            </a:r>
          </a:p>
          <a:p>
            <a:r>
              <a:rPr lang="en-US" i="1" dirty="0" smtClean="0"/>
              <a:t>For evaluations of Pastoral Center, parish personnel and non-instructional school personnel:</a:t>
            </a:r>
          </a:p>
          <a:p>
            <a:r>
              <a:rPr lang="en-US" b="1" dirty="0" smtClean="0"/>
              <a:t>Lisa Pinto</a:t>
            </a:r>
            <a:r>
              <a:rPr lang="en-US" dirty="0" smtClean="0"/>
              <a:t>, </a:t>
            </a:r>
            <a:r>
              <a:rPr lang="en-US" dirty="0" smtClean="0">
                <a:hlinkClick r:id="rId4"/>
              </a:rPr>
              <a:t>lpinto@theadom.org</a:t>
            </a:r>
            <a:r>
              <a:rPr lang="en-US" dirty="0" smtClean="0"/>
              <a:t>; 305-762-1201 </a:t>
            </a:r>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sz="4400" dirty="0"/>
          </a:p>
        </p:txBody>
      </p:sp>
      <p:sp>
        <p:nvSpPr>
          <p:cNvPr id="3" name="Content Placeholder 2"/>
          <p:cNvSpPr>
            <a:spLocks noGrp="1"/>
          </p:cNvSpPr>
          <p:nvPr>
            <p:ph idx="1"/>
          </p:nvPr>
        </p:nvSpPr>
        <p:spPr>
          <a:xfrm>
            <a:off x="1200957" y="1417638"/>
            <a:ext cx="7485842" cy="4530878"/>
          </a:xfrm>
        </p:spPr>
        <p:txBody>
          <a:bodyPr>
            <a:normAutofit fontScale="25000" lnSpcReduction="20000"/>
          </a:bodyPr>
          <a:lstStyle/>
          <a:p>
            <a:pPr>
              <a:buNone/>
            </a:pPr>
            <a:r>
              <a:rPr lang="en-US" sz="9600" b="1" cap="small" dirty="0" smtClean="0">
                <a:solidFill>
                  <a:srgbClr val="0070C0"/>
                </a:solidFill>
              </a:rPr>
              <a:t>Outline of this Presentation</a:t>
            </a:r>
            <a:r>
              <a:rPr lang="en-US" sz="9600" dirty="0" smtClean="0"/>
              <a:t>:</a:t>
            </a:r>
          </a:p>
          <a:p>
            <a:pPr>
              <a:lnSpc>
                <a:spcPct val="120000"/>
              </a:lnSpc>
            </a:pPr>
            <a:r>
              <a:rPr lang="en-US" sz="9600" dirty="0" smtClean="0"/>
              <a:t>Linking Performance Evaluations and Compensation</a:t>
            </a:r>
          </a:p>
          <a:p>
            <a:pPr>
              <a:lnSpc>
                <a:spcPct val="120000"/>
              </a:lnSpc>
            </a:pPr>
            <a:r>
              <a:rPr lang="en-US" sz="9600" dirty="0" smtClean="0"/>
              <a:t>Performance Management Process</a:t>
            </a:r>
          </a:p>
          <a:p>
            <a:pPr>
              <a:lnSpc>
                <a:spcPct val="120000"/>
              </a:lnSpc>
            </a:pPr>
            <a:r>
              <a:rPr lang="en-US" sz="9600" dirty="0" smtClean="0"/>
              <a:t>Performance Evaluation Tool </a:t>
            </a:r>
            <a:r>
              <a:rPr lang="en-US" sz="6400" i="1" dirty="0" smtClean="0"/>
              <a:t>(* </a:t>
            </a:r>
            <a:r>
              <a:rPr lang="en-US" sz="6400" b="1" i="1" dirty="0" smtClean="0"/>
              <a:t>not</a:t>
            </a:r>
            <a:r>
              <a:rPr lang="en-US" sz="6400" i="1" dirty="0" smtClean="0"/>
              <a:t> for instructional school personnel)</a:t>
            </a:r>
            <a:endParaRPr lang="en-US" sz="9600" i="1" dirty="0" smtClean="0"/>
          </a:p>
          <a:p>
            <a:pPr>
              <a:lnSpc>
                <a:spcPct val="120000"/>
              </a:lnSpc>
            </a:pPr>
            <a:r>
              <a:rPr lang="en-US" sz="9600" dirty="0" smtClean="0"/>
              <a:t>Components of Performance Evaluation</a:t>
            </a:r>
          </a:p>
          <a:p>
            <a:pPr>
              <a:lnSpc>
                <a:spcPct val="120000"/>
              </a:lnSpc>
            </a:pPr>
            <a:r>
              <a:rPr lang="en-US" sz="9600" dirty="0" smtClean="0"/>
              <a:t>Do’s and </a:t>
            </a:r>
            <a:r>
              <a:rPr lang="en-US" sz="9600" dirty="0" err="1" smtClean="0"/>
              <a:t>Don’t’s</a:t>
            </a:r>
            <a:r>
              <a:rPr lang="en-US" sz="9600" dirty="0" smtClean="0"/>
              <a:t> for best results</a:t>
            </a:r>
          </a:p>
          <a:p>
            <a:pPr>
              <a:lnSpc>
                <a:spcPct val="120000"/>
              </a:lnSpc>
            </a:pPr>
            <a:r>
              <a:rPr lang="en-US" sz="9600" dirty="0" smtClean="0"/>
              <a:t>Self-Evaluations</a:t>
            </a:r>
          </a:p>
          <a:p>
            <a:pPr>
              <a:lnSpc>
                <a:spcPct val="120000"/>
              </a:lnSpc>
            </a:pPr>
            <a:r>
              <a:rPr lang="en-US" sz="9600" dirty="0" smtClean="0"/>
              <a:t>What to do now to gather information for your evaluations</a:t>
            </a:r>
          </a:p>
          <a:p>
            <a:pPr>
              <a:lnSpc>
                <a:spcPct val="120000"/>
              </a:lnSpc>
            </a:pPr>
            <a:r>
              <a:rPr lang="en-US" sz="9600" dirty="0" smtClean="0"/>
              <a:t>Conducting the evaluation meeting</a:t>
            </a:r>
            <a:endParaRPr lang="en-US" sz="11200" dirty="0" smtClean="0"/>
          </a:p>
          <a:p>
            <a:pPr>
              <a:lnSpc>
                <a:spcPct val="120000"/>
              </a:lnSpc>
            </a:pPr>
            <a:r>
              <a:rPr lang="en-US" sz="9600" dirty="0" smtClean="0"/>
              <a:t>Timeline</a:t>
            </a:r>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838632"/>
            <a:ext cx="7485841" cy="4530878"/>
          </a:xfrm>
        </p:spPr>
        <p:txBody>
          <a:bodyPr>
            <a:normAutofit fontScale="25000" lnSpcReduction="20000"/>
          </a:bodyPr>
          <a:lstStyle/>
          <a:p>
            <a:pPr>
              <a:lnSpc>
                <a:spcPct val="120000"/>
              </a:lnSpc>
              <a:buNone/>
            </a:pPr>
            <a:r>
              <a:rPr lang="en-US" sz="9600" b="1" cap="small" dirty="0" smtClean="0">
                <a:solidFill>
                  <a:srgbClr val="0070C0"/>
                </a:solidFill>
              </a:rPr>
              <a:t>Link between Performance Evaluations and Pay Increases</a:t>
            </a:r>
          </a:p>
          <a:p>
            <a:pPr>
              <a:lnSpc>
                <a:spcPct val="120000"/>
              </a:lnSpc>
              <a:buNone/>
            </a:pPr>
            <a:r>
              <a:rPr lang="en-US" sz="9600" dirty="0" smtClean="0"/>
              <a:t>ADOM Compensation Strategy:</a:t>
            </a:r>
          </a:p>
          <a:p>
            <a:pPr>
              <a:lnSpc>
                <a:spcPct val="120000"/>
              </a:lnSpc>
            </a:pPr>
            <a:r>
              <a:rPr lang="en-US" sz="9600" dirty="0" smtClean="0"/>
              <a:t>Any pay increases will be merit-based only (within budgeted funding), based on evaluation of performance or promotion into new job category </a:t>
            </a:r>
          </a:p>
          <a:p>
            <a:pPr lvl="1">
              <a:lnSpc>
                <a:spcPct val="120000"/>
              </a:lnSpc>
            </a:pPr>
            <a:r>
              <a:rPr lang="en-US" sz="9200" dirty="0" smtClean="0"/>
              <a:t>Serves as incentive for continuous learning and continuous improvement of performance</a:t>
            </a:r>
          </a:p>
          <a:p>
            <a:pPr>
              <a:lnSpc>
                <a:spcPct val="120000"/>
              </a:lnSpc>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838632"/>
            <a:ext cx="7485841" cy="4530878"/>
          </a:xfrm>
        </p:spPr>
        <p:txBody>
          <a:bodyPr>
            <a:normAutofit fontScale="25000" lnSpcReduction="20000"/>
          </a:bodyPr>
          <a:lstStyle/>
          <a:p>
            <a:pPr>
              <a:lnSpc>
                <a:spcPct val="120000"/>
              </a:lnSpc>
              <a:buNone/>
            </a:pPr>
            <a:r>
              <a:rPr lang="en-US" sz="9600" b="1" cap="small" dirty="0" smtClean="0">
                <a:solidFill>
                  <a:srgbClr val="0070C0"/>
                </a:solidFill>
              </a:rPr>
              <a:t>Performance Evaluation Process:</a:t>
            </a:r>
          </a:p>
          <a:p>
            <a:pPr>
              <a:lnSpc>
                <a:spcPct val="120000"/>
              </a:lnSpc>
            </a:pPr>
            <a:r>
              <a:rPr lang="en-US" sz="9600" dirty="0" smtClean="0"/>
              <a:t>Provides structure to managing employee performance The Performance Management Cycle consists of three phases: </a:t>
            </a:r>
            <a:r>
              <a:rPr lang="en-US" sz="9600" dirty="0" smtClean="0">
                <a:solidFill>
                  <a:schemeClr val="tx2"/>
                </a:solidFill>
              </a:rPr>
              <a:t>Set Expectations </a:t>
            </a:r>
            <a:r>
              <a:rPr lang="en-US" sz="9600" dirty="0" smtClean="0">
                <a:solidFill>
                  <a:schemeClr val="tx2"/>
                </a:solidFill>
                <a:sym typeface="Wingdings"/>
              </a:rPr>
              <a:t> </a:t>
            </a:r>
            <a:r>
              <a:rPr lang="en-US" sz="9600" dirty="0" smtClean="0">
                <a:solidFill>
                  <a:schemeClr val="tx2"/>
                </a:solidFill>
              </a:rPr>
              <a:t>Review Progress</a:t>
            </a:r>
            <a:r>
              <a:rPr lang="en-US" sz="9600" dirty="0" smtClean="0">
                <a:solidFill>
                  <a:schemeClr val="tx2"/>
                </a:solidFill>
                <a:sym typeface="Wingdings"/>
              </a:rPr>
              <a:t>  </a:t>
            </a:r>
            <a:r>
              <a:rPr lang="en-US" sz="9600" u="sng" dirty="0" smtClean="0">
                <a:solidFill>
                  <a:schemeClr val="tx2"/>
                </a:solidFill>
                <a:uFill>
                  <a:solidFill>
                    <a:srgbClr val="FF0000"/>
                  </a:solidFill>
                </a:uFill>
              </a:rPr>
              <a:t>Evaluate Performance</a:t>
            </a:r>
            <a:r>
              <a:rPr lang="en-US" sz="9600" dirty="0" smtClean="0">
                <a:solidFill>
                  <a:schemeClr val="tx2"/>
                </a:solidFill>
                <a:uFill>
                  <a:solidFill>
                    <a:srgbClr val="FF0000"/>
                  </a:solidFill>
                </a:uFill>
              </a:rPr>
              <a:t> </a:t>
            </a:r>
            <a:r>
              <a:rPr lang="en-US" sz="9600" dirty="0" smtClean="0">
                <a:solidFill>
                  <a:schemeClr val="tx2"/>
                </a:solidFill>
                <a:sym typeface="Wingdings"/>
              </a:rPr>
              <a:t></a:t>
            </a:r>
            <a:r>
              <a:rPr lang="en-US" sz="9600" dirty="0" smtClean="0">
                <a:solidFill>
                  <a:schemeClr val="tx2"/>
                </a:solidFill>
              </a:rPr>
              <a:t> Set New Expectations, etc.</a:t>
            </a:r>
            <a:r>
              <a:rPr lang="en-US" sz="9600" dirty="0" smtClean="0"/>
              <a:t>)</a:t>
            </a:r>
          </a:p>
          <a:p>
            <a:pPr>
              <a:lnSpc>
                <a:spcPct val="120000"/>
              </a:lnSpc>
            </a:pPr>
            <a:r>
              <a:rPr lang="en-US" sz="9600" dirty="0" smtClean="0"/>
              <a:t>Helps supervisors and employees set goals,  identify and target specific areas for development and/or correction and come up with a plan for action </a:t>
            </a:r>
          </a:p>
          <a:p>
            <a:pPr>
              <a:lnSpc>
                <a:spcPct val="120000"/>
              </a:lnSpc>
              <a:buNone/>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417638"/>
            <a:ext cx="7485841" cy="5103932"/>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6400" dirty="0" smtClean="0"/>
              <a:t>Categories under review: 10+ for Managers;  9+ Non-mgr  level</a:t>
            </a:r>
          </a:p>
          <a:p>
            <a:pPr lvl="1">
              <a:lnSpc>
                <a:spcPct val="120000"/>
              </a:lnSpc>
            </a:pPr>
            <a:r>
              <a:rPr lang="en-US" sz="5600" dirty="0" smtClean="0"/>
              <a:t>	(“+” = option of adding one category unique to position)</a:t>
            </a:r>
          </a:p>
          <a:p>
            <a:pPr>
              <a:lnSpc>
                <a:spcPct val="120000"/>
              </a:lnSpc>
            </a:pPr>
            <a:r>
              <a:rPr lang="en-US" sz="6400" dirty="0" smtClean="0"/>
              <a:t>Rating Scale </a:t>
            </a:r>
          </a:p>
          <a:p>
            <a:pPr lvl="1">
              <a:lnSpc>
                <a:spcPct val="120000"/>
              </a:lnSpc>
            </a:pPr>
            <a:r>
              <a:rPr lang="en-US" sz="5600" dirty="0" smtClean="0"/>
              <a:t>5-point, verbal scale for each category of performance to be rated</a:t>
            </a:r>
          </a:p>
          <a:p>
            <a:pPr>
              <a:lnSpc>
                <a:spcPct val="120000"/>
              </a:lnSpc>
            </a:pPr>
            <a:r>
              <a:rPr lang="en-US" sz="6400" dirty="0" smtClean="0"/>
              <a:t>Supervisor’s narrative following each category score</a:t>
            </a:r>
          </a:p>
          <a:p>
            <a:pPr lvl="1">
              <a:lnSpc>
                <a:spcPct val="120000"/>
              </a:lnSpc>
            </a:pPr>
            <a:r>
              <a:rPr lang="en-US" sz="5600" dirty="0" smtClean="0"/>
              <a:t>Provides clear-cut examples of employee performance and why specific rating was chosen</a:t>
            </a:r>
          </a:p>
          <a:p>
            <a:pPr>
              <a:lnSpc>
                <a:spcPct val="120000"/>
              </a:lnSpc>
            </a:pPr>
            <a:r>
              <a:rPr lang="en-US" sz="6400" dirty="0" smtClean="0"/>
              <a:t>Overall Performance Rating</a:t>
            </a:r>
          </a:p>
          <a:p>
            <a:pPr lvl="1">
              <a:lnSpc>
                <a:spcPct val="120000"/>
              </a:lnSpc>
            </a:pPr>
            <a:r>
              <a:rPr lang="en-US" sz="5600" dirty="0" smtClean="0"/>
              <a:t>Compilation of individual categories</a:t>
            </a:r>
          </a:p>
          <a:p>
            <a:pPr lvl="1">
              <a:lnSpc>
                <a:spcPct val="120000"/>
              </a:lnSpc>
            </a:pPr>
            <a:r>
              <a:rPr lang="en-US" sz="5600" dirty="0" smtClean="0"/>
              <a:t>6 possible verbal ratings (guide for scoring)</a:t>
            </a:r>
          </a:p>
          <a:p>
            <a:pPr>
              <a:lnSpc>
                <a:spcPct val="120000"/>
              </a:lnSpc>
            </a:pPr>
            <a:r>
              <a:rPr lang="en-US" sz="6400" dirty="0" smtClean="0"/>
              <a:t>Future:  </a:t>
            </a:r>
          </a:p>
          <a:p>
            <a:pPr lvl="1">
              <a:lnSpc>
                <a:spcPct val="120000"/>
              </a:lnSpc>
            </a:pPr>
            <a:r>
              <a:rPr lang="en-US" sz="5600" u="sng" dirty="0" smtClean="0"/>
              <a:t>Goals and Development Plan for top 4 categories</a:t>
            </a:r>
            <a:r>
              <a:rPr lang="en-US" sz="5600" dirty="0" smtClean="0"/>
              <a:t>;  score determines salary increase</a:t>
            </a:r>
          </a:p>
          <a:p>
            <a:pPr lvl="1">
              <a:lnSpc>
                <a:spcPct val="120000"/>
              </a:lnSpc>
            </a:pPr>
            <a:r>
              <a:rPr lang="en-US" sz="5600" u="sng" dirty="0" smtClean="0"/>
              <a:t>Promotion to new position </a:t>
            </a:r>
            <a:r>
              <a:rPr lang="en-US" sz="5600" dirty="0" smtClean="0"/>
              <a:t>if need, opportunity and funding available and overall score ranks in top 3 categories</a:t>
            </a:r>
          </a:p>
          <a:p>
            <a:pPr lvl="1">
              <a:lnSpc>
                <a:spcPct val="120000"/>
              </a:lnSpc>
            </a:pPr>
            <a:r>
              <a:rPr lang="en-US" sz="5600" u="sng" dirty="0" smtClean="0">
                <a:solidFill>
                  <a:srgbClr val="FF0000"/>
                </a:solidFill>
              </a:rPr>
              <a:t>Performance Improvement Plan for bottom 2 categories</a:t>
            </a:r>
            <a:r>
              <a:rPr lang="en-US" sz="5600" dirty="0" smtClean="0">
                <a:solidFill>
                  <a:srgbClr val="FF0000"/>
                </a:solidFill>
              </a:rPr>
              <a:t>;  salary increase deferred until performance standards are met</a:t>
            </a:r>
          </a:p>
          <a:p>
            <a:pPr>
              <a:lnSpc>
                <a:spcPct val="120000"/>
              </a:lnSpc>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417638"/>
            <a:ext cx="7485841" cy="4530878"/>
          </a:xfrm>
        </p:spPr>
        <p:txBody>
          <a:bodyPr>
            <a:normAutofit fontScale="325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buNone/>
            </a:pPr>
            <a:r>
              <a:rPr lang="en-US" sz="9600" b="1" dirty="0" smtClean="0"/>
              <a:t>Rating Scale</a:t>
            </a:r>
          </a:p>
          <a:p>
            <a:pPr>
              <a:lnSpc>
                <a:spcPct val="120000"/>
              </a:lnSpc>
            </a:pPr>
            <a:r>
              <a:rPr lang="en-US" sz="9600" dirty="0" smtClean="0"/>
              <a:t>5-point, verbal scale to rate each competency / category:</a:t>
            </a:r>
          </a:p>
          <a:p>
            <a:pPr lvl="1">
              <a:lnSpc>
                <a:spcPct val="120000"/>
              </a:lnSpc>
              <a:buFont typeface="Wingdings" pitchFamily="2" charset="2"/>
              <a:buChar char="ð"/>
            </a:pPr>
            <a:r>
              <a:rPr lang="en-US" sz="5600" dirty="0" smtClean="0"/>
              <a:t>Consistently Exceeded Performance Standards</a:t>
            </a:r>
          </a:p>
          <a:p>
            <a:pPr lvl="1">
              <a:lnSpc>
                <a:spcPct val="120000"/>
              </a:lnSpc>
              <a:buFont typeface="Wingdings" pitchFamily="2" charset="2"/>
              <a:buChar char="ð"/>
            </a:pPr>
            <a:r>
              <a:rPr lang="en-US" sz="5600" dirty="0" smtClean="0"/>
              <a:t>Exceeded Performance Standards</a:t>
            </a:r>
          </a:p>
          <a:p>
            <a:pPr lvl="1">
              <a:lnSpc>
                <a:spcPct val="120000"/>
              </a:lnSpc>
              <a:buFont typeface="Wingdings" pitchFamily="2" charset="2"/>
              <a:buChar char="ð"/>
            </a:pPr>
            <a:r>
              <a:rPr lang="en-US" sz="5600" dirty="0" smtClean="0"/>
              <a:t>Met Performance Standards </a:t>
            </a:r>
          </a:p>
          <a:p>
            <a:pPr lvl="1">
              <a:lnSpc>
                <a:spcPct val="120000"/>
              </a:lnSpc>
              <a:buFont typeface="Wingdings" pitchFamily="2" charset="2"/>
              <a:buChar char="ð"/>
            </a:pPr>
            <a:r>
              <a:rPr lang="en-US" sz="5600" dirty="0" smtClean="0"/>
              <a:t>Improvement Needed in Some Areas</a:t>
            </a:r>
          </a:p>
          <a:p>
            <a:pPr lvl="1">
              <a:lnSpc>
                <a:spcPct val="120000"/>
              </a:lnSpc>
              <a:buFont typeface="Wingdings" pitchFamily="2" charset="2"/>
              <a:buChar char="ð"/>
            </a:pPr>
            <a:r>
              <a:rPr lang="en-US" sz="5600" dirty="0" smtClean="0"/>
              <a:t>Consistently Below Performance Standards</a:t>
            </a:r>
            <a:endParaRPr lang="en-US" sz="92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417638"/>
            <a:ext cx="7485841" cy="4992994"/>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7200" b="1" dirty="0" smtClean="0"/>
              <a:t>Narrative</a:t>
            </a:r>
            <a:r>
              <a:rPr lang="en-US" sz="7200" dirty="0" smtClean="0"/>
              <a:t> to provide clear-cut examples of performance and why specific rating was chosen</a:t>
            </a:r>
          </a:p>
          <a:p>
            <a:pPr>
              <a:lnSpc>
                <a:spcPct val="120000"/>
              </a:lnSpc>
            </a:pPr>
            <a:r>
              <a:rPr lang="en-US" sz="7200" b="1" dirty="0" smtClean="0"/>
              <a:t>Narrative</a:t>
            </a:r>
            <a:r>
              <a:rPr lang="en-US" sz="7200" dirty="0" smtClean="0"/>
              <a:t> should include:</a:t>
            </a:r>
            <a:endParaRPr lang="en-US" sz="6400" dirty="0" smtClean="0"/>
          </a:p>
          <a:p>
            <a:pPr lvl="1">
              <a:lnSpc>
                <a:spcPct val="120000"/>
              </a:lnSpc>
            </a:pPr>
            <a:r>
              <a:rPr lang="en-US" sz="6400" dirty="0" smtClean="0"/>
              <a:t>Examples of Incidents (suggesting the following format):</a:t>
            </a:r>
          </a:p>
          <a:p>
            <a:pPr lvl="2">
              <a:lnSpc>
                <a:spcPct val="120000"/>
              </a:lnSpc>
            </a:pPr>
            <a:r>
              <a:rPr lang="en-US" sz="6400" b="1" dirty="0" smtClean="0">
                <a:solidFill>
                  <a:srgbClr val="FF0000"/>
                </a:solidFill>
              </a:rPr>
              <a:t>Situation</a:t>
            </a:r>
            <a:r>
              <a:rPr lang="en-US" sz="6400" dirty="0" smtClean="0"/>
              <a:t> surrounding the incident or task</a:t>
            </a:r>
          </a:p>
          <a:p>
            <a:pPr lvl="2">
              <a:lnSpc>
                <a:spcPct val="120000"/>
              </a:lnSpc>
            </a:pPr>
            <a:r>
              <a:rPr lang="en-US" sz="6400" b="1" dirty="0" smtClean="0">
                <a:solidFill>
                  <a:srgbClr val="FF0000"/>
                </a:solidFill>
              </a:rPr>
              <a:t>Action</a:t>
            </a:r>
            <a:r>
              <a:rPr lang="en-US" sz="6400" dirty="0" smtClean="0"/>
              <a:t> (or inaction!) on the part of the employee</a:t>
            </a:r>
          </a:p>
          <a:p>
            <a:pPr lvl="2">
              <a:lnSpc>
                <a:spcPct val="120000"/>
              </a:lnSpc>
            </a:pPr>
            <a:r>
              <a:rPr lang="en-US" sz="6400" b="1" dirty="0" smtClean="0">
                <a:solidFill>
                  <a:srgbClr val="FF0000"/>
                </a:solidFill>
              </a:rPr>
              <a:t>Consequences</a:t>
            </a:r>
            <a:r>
              <a:rPr lang="en-US" sz="6400" dirty="0" smtClean="0"/>
              <a:t> or results of the employee’s action or inaction</a:t>
            </a:r>
          </a:p>
          <a:p>
            <a:pPr lvl="1">
              <a:lnSpc>
                <a:spcPct val="120000"/>
              </a:lnSpc>
            </a:pPr>
            <a:r>
              <a:rPr lang="en-US" sz="6400" dirty="0" smtClean="0"/>
              <a:t>Measurements of productivity, goals met/unmet;</a:t>
            </a:r>
          </a:p>
          <a:p>
            <a:pPr lvl="1">
              <a:lnSpc>
                <a:spcPct val="120000"/>
              </a:lnSpc>
            </a:pPr>
            <a:r>
              <a:rPr lang="en-US" sz="6400" dirty="0" smtClean="0"/>
              <a:t>Feedback (both positive and negative) from “field”, colleagues; awards;</a:t>
            </a:r>
          </a:p>
          <a:p>
            <a:pPr lvl="1">
              <a:lnSpc>
                <a:spcPct val="120000"/>
              </a:lnSpc>
            </a:pPr>
            <a:r>
              <a:rPr lang="en-US" sz="6400" dirty="0" smtClean="0"/>
              <a:t>Samples of work, key accomplishments;</a:t>
            </a:r>
          </a:p>
          <a:p>
            <a:pPr lvl="1">
              <a:lnSpc>
                <a:spcPct val="120000"/>
              </a:lnSpc>
            </a:pPr>
            <a:r>
              <a:rPr lang="en-US" sz="6400" dirty="0" smtClean="0"/>
              <a:t>Corrective / disciplinary actions taken;</a:t>
            </a:r>
          </a:p>
          <a:p>
            <a:pPr lvl="1">
              <a:lnSpc>
                <a:spcPct val="120000"/>
              </a:lnSpc>
            </a:pPr>
            <a:r>
              <a:rPr lang="en-US" sz="6400" dirty="0" smtClean="0"/>
              <a:t>Results / Consequences  </a:t>
            </a:r>
            <a:r>
              <a:rPr lang="en-US" sz="6400" dirty="0" smtClean="0">
                <a:solidFill>
                  <a:schemeClr val="accent1">
                    <a:lumMod val="75000"/>
                  </a:schemeClr>
                </a:solidFill>
              </a:rPr>
              <a:t>(“As a result of your XXX, this is what happened.”)</a:t>
            </a:r>
          </a:p>
          <a:p>
            <a:pPr>
              <a:lnSpc>
                <a:spcPct val="120000"/>
              </a:lnSpc>
            </a:pPr>
            <a:r>
              <a:rPr lang="en-US" sz="7200" i="1" u="sng" dirty="0" smtClean="0"/>
              <a:t>Note</a:t>
            </a:r>
            <a:r>
              <a:rPr lang="en-US" sz="7200" dirty="0" smtClean="0"/>
              <a:t>:  Rating selected and supportive examples should </a:t>
            </a:r>
            <a:r>
              <a:rPr lang="en-US" sz="7200" b="1" dirty="0" smtClean="0"/>
              <a:t>not</a:t>
            </a:r>
            <a:r>
              <a:rPr lang="en-US" sz="7200" dirty="0" smtClean="0"/>
              <a:t> come as an unpleasant surprise to the employee. </a:t>
            </a:r>
            <a:r>
              <a:rPr lang="en-US" sz="7200" dirty="0" smtClean="0">
                <a:solidFill>
                  <a:schemeClr val="accent1">
                    <a:lumMod val="75000"/>
                  </a:schemeClr>
                </a:solidFill>
              </a:rPr>
              <a:t>(There should have been previous discussion on substandard performance.)</a:t>
            </a:r>
            <a:endParaRPr lang="en-US" sz="8000" dirty="0" smtClean="0">
              <a:solidFill>
                <a:schemeClr val="accent1">
                  <a:lumMod val="75000"/>
                </a:schemeClr>
              </a:solidFill>
            </a:endParaRPr>
          </a:p>
          <a:p>
            <a:pPr>
              <a:lnSpc>
                <a:spcPct val="120000"/>
              </a:lnSpc>
            </a:pPr>
            <a:endParaRPr lang="en-US" sz="96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288026"/>
            <a:ext cx="7485841" cy="4660490"/>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7200" b="1" u="sng" dirty="0" smtClean="0">
                <a:uFill>
                  <a:solidFill>
                    <a:srgbClr val="FF0000"/>
                  </a:solidFill>
                </a:uFill>
              </a:rPr>
              <a:t>Overall</a:t>
            </a:r>
            <a:r>
              <a:rPr lang="en-US" sz="7200" b="1" dirty="0" smtClean="0"/>
              <a:t> Performance Rating</a:t>
            </a:r>
          </a:p>
          <a:p>
            <a:pPr>
              <a:lnSpc>
                <a:spcPct val="120000"/>
              </a:lnSpc>
            </a:pPr>
            <a:r>
              <a:rPr lang="en-US" sz="7200" dirty="0" smtClean="0"/>
              <a:t>Scale of </a:t>
            </a:r>
            <a:r>
              <a:rPr lang="en-US" sz="7200" u="sng" dirty="0" smtClean="0">
                <a:uFill>
                  <a:solidFill>
                    <a:srgbClr val="FF0000"/>
                  </a:solidFill>
                </a:uFill>
              </a:rPr>
              <a:t>6</a:t>
            </a:r>
            <a:r>
              <a:rPr lang="en-US" sz="7200" dirty="0" smtClean="0"/>
              <a:t> verbal ratings describing </a:t>
            </a:r>
            <a:r>
              <a:rPr lang="en-US" sz="7200" u="sng" dirty="0" smtClean="0"/>
              <a:t>overall performance</a:t>
            </a:r>
            <a:r>
              <a:rPr lang="en-US" sz="7200" dirty="0" smtClean="0"/>
              <a:t>:</a:t>
            </a:r>
          </a:p>
          <a:p>
            <a:pPr lvl="1">
              <a:lnSpc>
                <a:spcPct val="120000"/>
              </a:lnSpc>
              <a:buFont typeface="Wingdings" pitchFamily="2" charset="2"/>
              <a:buChar char="ð"/>
            </a:pPr>
            <a:r>
              <a:rPr lang="en-US" sz="5600" dirty="0" smtClean="0"/>
              <a:t>Clearly Outstanding Overall Performance</a:t>
            </a:r>
          </a:p>
          <a:p>
            <a:pPr lvl="1">
              <a:lnSpc>
                <a:spcPct val="120000"/>
              </a:lnSpc>
              <a:buFont typeface="Wingdings" pitchFamily="2" charset="2"/>
              <a:buChar char="ð"/>
            </a:pPr>
            <a:r>
              <a:rPr lang="en-US" sz="5600" dirty="0" smtClean="0"/>
              <a:t>Consistently Exceeded Performance Standards</a:t>
            </a:r>
          </a:p>
          <a:p>
            <a:pPr lvl="1">
              <a:lnSpc>
                <a:spcPct val="120000"/>
              </a:lnSpc>
              <a:buFont typeface="Wingdings" pitchFamily="2" charset="2"/>
              <a:buChar char="ð"/>
            </a:pPr>
            <a:r>
              <a:rPr lang="en-US" sz="5600" dirty="0" smtClean="0"/>
              <a:t>Exceeded Performance Standards</a:t>
            </a:r>
          </a:p>
          <a:p>
            <a:pPr lvl="1">
              <a:lnSpc>
                <a:spcPct val="120000"/>
              </a:lnSpc>
              <a:buFont typeface="Wingdings" pitchFamily="2" charset="2"/>
              <a:buChar char="ð"/>
            </a:pPr>
            <a:r>
              <a:rPr lang="en-US" sz="5600" dirty="0" smtClean="0"/>
              <a:t>Met Performance Standards </a:t>
            </a:r>
          </a:p>
          <a:p>
            <a:pPr lvl="1">
              <a:lnSpc>
                <a:spcPct val="120000"/>
              </a:lnSpc>
              <a:buFont typeface="Wingdings" pitchFamily="2" charset="2"/>
              <a:buChar char="ð"/>
            </a:pPr>
            <a:r>
              <a:rPr lang="en-US" sz="5600" dirty="0" smtClean="0"/>
              <a:t>Generally Met Performance Standards with some needed improvement</a:t>
            </a:r>
          </a:p>
          <a:p>
            <a:pPr lvl="1">
              <a:lnSpc>
                <a:spcPct val="120000"/>
              </a:lnSpc>
              <a:buFont typeface="Wingdings" pitchFamily="2" charset="2"/>
              <a:buChar char="ð"/>
            </a:pPr>
            <a:r>
              <a:rPr lang="en-US" sz="5600" dirty="0" smtClean="0"/>
              <a:t>Did Not Meet Performance Standards</a:t>
            </a:r>
            <a:endParaRPr lang="en-US" sz="9200" dirty="0" smtClean="0"/>
          </a:p>
          <a:p>
            <a:pPr>
              <a:lnSpc>
                <a:spcPct val="120000"/>
              </a:lnSpc>
            </a:pPr>
            <a:r>
              <a:rPr lang="en-US" sz="7200" dirty="0" smtClean="0"/>
              <a:t>Example of John Doe’s performance summary:</a:t>
            </a:r>
          </a:p>
          <a:p>
            <a:pPr lvl="1">
              <a:lnSpc>
                <a:spcPct val="120000"/>
              </a:lnSpc>
              <a:buFont typeface="Wingdings" pitchFamily="2" charset="2"/>
              <a:buChar char="ð"/>
            </a:pPr>
            <a:r>
              <a:rPr lang="en-US" sz="5600" dirty="0" smtClean="0"/>
              <a:t>Consistently Exceeded Performance Standards   =  </a:t>
            </a:r>
            <a:r>
              <a:rPr lang="en-US" sz="5600" b="1" dirty="0" smtClean="0">
                <a:solidFill>
                  <a:srgbClr val="FF0000"/>
                </a:solidFill>
              </a:rPr>
              <a:t>1 instance</a:t>
            </a:r>
          </a:p>
          <a:p>
            <a:pPr lvl="1">
              <a:lnSpc>
                <a:spcPct val="120000"/>
              </a:lnSpc>
              <a:buFont typeface="Wingdings" pitchFamily="2" charset="2"/>
              <a:buChar char="ð"/>
            </a:pPr>
            <a:r>
              <a:rPr lang="en-US" sz="5600" dirty="0" smtClean="0"/>
              <a:t>Exceeded Performance Standards  =  </a:t>
            </a:r>
            <a:r>
              <a:rPr lang="en-US" sz="5600" b="1" dirty="0" smtClean="0">
                <a:solidFill>
                  <a:srgbClr val="FF0000"/>
                </a:solidFill>
              </a:rPr>
              <a:t>3</a:t>
            </a:r>
            <a:r>
              <a:rPr lang="en-US" sz="5600" dirty="0" smtClean="0"/>
              <a:t> </a:t>
            </a:r>
            <a:r>
              <a:rPr lang="en-US" sz="5500" b="1" dirty="0" smtClean="0">
                <a:solidFill>
                  <a:srgbClr val="FF0000"/>
                </a:solidFill>
              </a:rPr>
              <a:t>instances</a:t>
            </a:r>
          </a:p>
          <a:p>
            <a:pPr lvl="1">
              <a:lnSpc>
                <a:spcPct val="120000"/>
              </a:lnSpc>
              <a:buFont typeface="Wingdings" pitchFamily="2" charset="2"/>
              <a:buChar char="ð"/>
            </a:pPr>
            <a:r>
              <a:rPr lang="en-US" sz="5600" dirty="0" smtClean="0"/>
              <a:t>Met Performance Standards   =   </a:t>
            </a:r>
            <a:r>
              <a:rPr lang="en-US" sz="5600" b="1" dirty="0" smtClean="0">
                <a:solidFill>
                  <a:srgbClr val="FF0000"/>
                </a:solidFill>
              </a:rPr>
              <a:t>5</a:t>
            </a:r>
            <a:r>
              <a:rPr lang="en-US" sz="5600" dirty="0" smtClean="0"/>
              <a:t> </a:t>
            </a:r>
            <a:r>
              <a:rPr lang="en-US" sz="5500" b="1" dirty="0" smtClean="0">
                <a:solidFill>
                  <a:srgbClr val="FF0000"/>
                </a:solidFill>
              </a:rPr>
              <a:t>instances</a:t>
            </a:r>
          </a:p>
          <a:p>
            <a:pPr lvl="1">
              <a:lnSpc>
                <a:spcPct val="120000"/>
              </a:lnSpc>
              <a:buFont typeface="Wingdings" pitchFamily="2" charset="2"/>
              <a:buChar char="ð"/>
            </a:pPr>
            <a:r>
              <a:rPr lang="en-US" sz="5600" dirty="0" smtClean="0"/>
              <a:t>Improvement Needed in Some Areas  = </a:t>
            </a:r>
            <a:r>
              <a:rPr lang="en-US" sz="5600" b="1" dirty="0" smtClean="0">
                <a:solidFill>
                  <a:srgbClr val="FF0000"/>
                </a:solidFill>
              </a:rPr>
              <a:t>1</a:t>
            </a:r>
            <a:r>
              <a:rPr lang="en-US" sz="5600" dirty="0" smtClean="0"/>
              <a:t> </a:t>
            </a:r>
            <a:r>
              <a:rPr lang="en-US" sz="5500" b="1" dirty="0" smtClean="0">
                <a:solidFill>
                  <a:srgbClr val="FF0000"/>
                </a:solidFill>
              </a:rPr>
              <a:t>instance</a:t>
            </a:r>
          </a:p>
          <a:p>
            <a:pPr lvl="1">
              <a:lnSpc>
                <a:spcPct val="120000"/>
              </a:lnSpc>
              <a:buFont typeface="Wingdings" pitchFamily="2" charset="2"/>
              <a:buChar char="ð"/>
            </a:pPr>
            <a:r>
              <a:rPr lang="en-US" sz="5600" dirty="0" smtClean="0"/>
              <a:t>Consistently Below Performance Standards  =  </a:t>
            </a:r>
            <a:r>
              <a:rPr lang="en-US" sz="5600" b="1" dirty="0" smtClean="0">
                <a:solidFill>
                  <a:srgbClr val="FF0000"/>
                </a:solidFill>
              </a:rPr>
              <a:t>0</a:t>
            </a:r>
            <a:r>
              <a:rPr lang="en-US" sz="5600" dirty="0" smtClean="0"/>
              <a:t> </a:t>
            </a:r>
            <a:r>
              <a:rPr lang="en-US" sz="5500" b="1" dirty="0" smtClean="0">
                <a:solidFill>
                  <a:srgbClr val="FF0000"/>
                </a:solidFill>
              </a:rPr>
              <a:t>instances</a:t>
            </a:r>
          </a:p>
          <a:p>
            <a:pPr>
              <a:buNone/>
            </a:pPr>
            <a:endParaRPr lang="en-US" dirty="0" smtClean="0"/>
          </a:p>
          <a:p>
            <a:pPr>
              <a:buNone/>
            </a:pPr>
            <a:r>
              <a:rPr lang="en-US" sz="7400" dirty="0" smtClean="0">
                <a:solidFill>
                  <a:srgbClr val="1414AC"/>
                </a:solidFill>
              </a:rPr>
              <a:t>=  John Doe generally </a:t>
            </a:r>
            <a:r>
              <a:rPr lang="en-US" sz="7400" u="sng" dirty="0" smtClean="0">
                <a:solidFill>
                  <a:srgbClr val="1414AC"/>
                </a:solidFill>
              </a:rPr>
              <a:t>Met Performance Standards</a:t>
            </a:r>
            <a:r>
              <a:rPr lang="en-US" sz="7400" dirty="0" smtClean="0">
                <a:solidFill>
                  <a:srgbClr val="1414AC"/>
                </a:solidFill>
              </a:rPr>
              <a:t> in </a:t>
            </a:r>
            <a:r>
              <a:rPr lang="en-US" sz="7400" dirty="0" smtClean="0">
                <a:solidFill>
                  <a:srgbClr val="1414AC"/>
                </a:solidFill>
              </a:rPr>
              <a:t>2015-16. </a:t>
            </a:r>
            <a:endParaRPr lang="en-US" sz="7400" dirty="0" smtClean="0">
              <a:solidFill>
                <a:srgbClr val="1414AC"/>
              </a:solidFill>
            </a:endParaRPr>
          </a:p>
          <a:p>
            <a:pPr>
              <a:buNone/>
            </a:pPr>
            <a:r>
              <a:rPr lang="en-US" sz="6400" i="1" dirty="0" smtClean="0"/>
              <a:t>	(Scoring guide included in descriptions of the six ratings)</a:t>
            </a:r>
            <a:endParaRPr lang="en-US" sz="7400" i="1"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en-US" dirty="0" smtClean="0"/>
              <a:t>Performance Evaluations </a:t>
            </a:r>
            <a:r>
              <a:rPr lang="en-US" sz="4400" dirty="0" smtClean="0"/>
              <a:t>2016</a:t>
            </a:r>
            <a:endParaRPr lang="en-US" dirty="0"/>
          </a:p>
        </p:txBody>
      </p:sp>
      <p:sp>
        <p:nvSpPr>
          <p:cNvPr id="3" name="Content Placeholder 2"/>
          <p:cNvSpPr>
            <a:spLocks noGrp="1"/>
          </p:cNvSpPr>
          <p:nvPr>
            <p:ph idx="1"/>
          </p:nvPr>
        </p:nvSpPr>
        <p:spPr>
          <a:xfrm>
            <a:off x="1200957" y="1417638"/>
            <a:ext cx="7485841" cy="4530878"/>
          </a:xfrm>
        </p:spPr>
        <p:txBody>
          <a:bodyPr>
            <a:normAutofit fontScale="25000" lnSpcReduction="20000"/>
          </a:bodyPr>
          <a:lstStyle/>
          <a:p>
            <a:pPr>
              <a:lnSpc>
                <a:spcPct val="120000"/>
              </a:lnSpc>
              <a:buNone/>
            </a:pPr>
            <a:r>
              <a:rPr lang="en-US" sz="9600" b="1" cap="small" dirty="0" smtClean="0">
                <a:solidFill>
                  <a:srgbClr val="0070C0"/>
                </a:solidFill>
              </a:rPr>
              <a:t>Components of Performance Evaluation </a:t>
            </a:r>
          </a:p>
          <a:p>
            <a:pPr>
              <a:lnSpc>
                <a:spcPct val="120000"/>
              </a:lnSpc>
            </a:pPr>
            <a:r>
              <a:rPr lang="en-US" sz="7200" b="1" dirty="0" smtClean="0"/>
              <a:t>Expectations for Future</a:t>
            </a:r>
          </a:p>
          <a:p>
            <a:pPr lvl="1">
              <a:lnSpc>
                <a:spcPct val="120000"/>
              </a:lnSpc>
            </a:pPr>
            <a:r>
              <a:rPr lang="en-US" sz="6800" dirty="0" smtClean="0"/>
              <a:t>Individual Development Plan for employees who meet or exceed expectations. Plan should include:</a:t>
            </a:r>
          </a:p>
          <a:p>
            <a:pPr lvl="1">
              <a:lnSpc>
                <a:spcPct val="120000"/>
              </a:lnSpc>
            </a:pPr>
            <a:r>
              <a:rPr lang="en-US" sz="6800" dirty="0" smtClean="0"/>
              <a:t>Goals for Future</a:t>
            </a:r>
            <a:endParaRPr lang="en-US" sz="6000" dirty="0" smtClean="0"/>
          </a:p>
          <a:p>
            <a:pPr lvl="2">
              <a:buClr>
                <a:schemeClr val="folHlink"/>
              </a:buClr>
              <a:buFont typeface="Wingdings" pitchFamily="2" charset="2"/>
              <a:buChar char="§"/>
            </a:pPr>
            <a:r>
              <a:rPr lang="en-US" sz="6800" dirty="0" smtClean="0"/>
              <a:t>Suggest setting your goals using  S.M.A.R.T. objectives</a:t>
            </a:r>
          </a:p>
          <a:p>
            <a:pPr lvl="2">
              <a:buClr>
                <a:schemeClr val="folHlink"/>
              </a:buClr>
              <a:buFont typeface="Wingdings" pitchFamily="2" charset="2"/>
              <a:buChar char="ü"/>
            </a:pPr>
            <a:r>
              <a:rPr lang="en-US" sz="6800" b="1" dirty="0" smtClean="0">
                <a:solidFill>
                  <a:schemeClr val="folHlink"/>
                </a:solidFill>
              </a:rPr>
              <a:t>S </a:t>
            </a:r>
            <a:r>
              <a:rPr lang="en-US" sz="6800" dirty="0" err="1" smtClean="0"/>
              <a:t>pecific</a:t>
            </a:r>
            <a:endParaRPr lang="en-US" sz="6800" dirty="0" smtClean="0"/>
          </a:p>
          <a:p>
            <a:pPr lvl="2">
              <a:buClr>
                <a:schemeClr val="folHlink"/>
              </a:buClr>
              <a:buFont typeface="Wingdings" pitchFamily="2" charset="2"/>
              <a:buChar char="ü"/>
            </a:pPr>
            <a:r>
              <a:rPr lang="en-US" sz="6800" b="1" dirty="0" smtClean="0">
                <a:solidFill>
                  <a:schemeClr val="folHlink"/>
                </a:solidFill>
              </a:rPr>
              <a:t>M </a:t>
            </a:r>
            <a:r>
              <a:rPr lang="en-US" sz="6800" dirty="0" err="1" smtClean="0"/>
              <a:t>easurable</a:t>
            </a:r>
            <a:r>
              <a:rPr lang="en-US" sz="6800" dirty="0" smtClean="0"/>
              <a:t>  </a:t>
            </a:r>
            <a:r>
              <a:rPr lang="en-US" sz="6000" i="1" dirty="0" smtClean="0"/>
              <a:t>(indicate how you’ll assess goal attainment)</a:t>
            </a:r>
            <a:endParaRPr lang="en-US" sz="6800" i="1" dirty="0" smtClean="0"/>
          </a:p>
          <a:p>
            <a:pPr lvl="2">
              <a:buClr>
                <a:schemeClr val="folHlink"/>
              </a:buClr>
              <a:buFont typeface="Wingdings" pitchFamily="2" charset="2"/>
              <a:buChar char="ü"/>
            </a:pPr>
            <a:r>
              <a:rPr lang="en-US" sz="6800" b="1" dirty="0" smtClean="0">
                <a:solidFill>
                  <a:schemeClr val="folHlink"/>
                </a:solidFill>
              </a:rPr>
              <a:t>A </a:t>
            </a:r>
            <a:r>
              <a:rPr lang="en-US" sz="6800" dirty="0" err="1" smtClean="0"/>
              <a:t>ttainable</a:t>
            </a:r>
            <a:endParaRPr lang="en-US" sz="6800" dirty="0" smtClean="0"/>
          </a:p>
          <a:p>
            <a:pPr lvl="2">
              <a:buClr>
                <a:schemeClr val="folHlink"/>
              </a:buClr>
              <a:buFont typeface="Wingdings" pitchFamily="2" charset="2"/>
              <a:buChar char="ü"/>
            </a:pPr>
            <a:r>
              <a:rPr lang="en-US" sz="6800" b="1" dirty="0" smtClean="0">
                <a:solidFill>
                  <a:schemeClr val="folHlink"/>
                </a:solidFill>
              </a:rPr>
              <a:t>R </a:t>
            </a:r>
            <a:r>
              <a:rPr lang="en-US" sz="6800" dirty="0" err="1" smtClean="0"/>
              <a:t>elevant</a:t>
            </a:r>
            <a:endParaRPr lang="en-US" sz="6800" dirty="0" smtClean="0"/>
          </a:p>
          <a:p>
            <a:pPr lvl="2">
              <a:buClr>
                <a:schemeClr val="folHlink"/>
              </a:buClr>
              <a:buFont typeface="Wingdings" pitchFamily="2" charset="2"/>
              <a:buChar char="ü"/>
            </a:pPr>
            <a:r>
              <a:rPr lang="en-US" sz="6800" b="1" dirty="0" smtClean="0">
                <a:solidFill>
                  <a:schemeClr val="folHlink"/>
                </a:solidFill>
              </a:rPr>
              <a:t>T </a:t>
            </a:r>
            <a:r>
              <a:rPr lang="en-US" sz="6800" dirty="0" err="1" smtClean="0"/>
              <a:t>imely</a:t>
            </a:r>
            <a:endParaRPr lang="en-US" sz="6800" dirty="0" smtClean="0"/>
          </a:p>
          <a:p>
            <a:pPr lvl="1">
              <a:lnSpc>
                <a:spcPct val="120000"/>
              </a:lnSpc>
            </a:pPr>
            <a:r>
              <a:rPr lang="en-US" sz="6800" dirty="0" smtClean="0"/>
              <a:t>Set expectations clearly</a:t>
            </a:r>
          </a:p>
          <a:p>
            <a:pPr lvl="1">
              <a:lnSpc>
                <a:spcPct val="120000"/>
              </a:lnSpc>
            </a:pPr>
            <a:r>
              <a:rPr lang="en-US" sz="6800" dirty="0" smtClean="0"/>
              <a:t>Confirm that employee understands expectations</a:t>
            </a:r>
          </a:p>
          <a:p>
            <a:pPr lvl="1">
              <a:lnSpc>
                <a:spcPct val="120000"/>
              </a:lnSpc>
            </a:pPr>
            <a:r>
              <a:rPr lang="en-US" sz="6800" dirty="0" smtClean="0"/>
              <a:t>What additional resources, if any, needed to succeed?</a:t>
            </a:r>
          </a:p>
          <a:p>
            <a:pPr lvl="1">
              <a:lnSpc>
                <a:spcPct val="120000"/>
              </a:lnSpc>
            </a:pPr>
            <a:r>
              <a:rPr lang="en-US" sz="6800" dirty="0" smtClean="0"/>
              <a:t>Set date for meeting to review progress  (30, 60, 90 days?)</a:t>
            </a:r>
            <a:endParaRPr lang="en-US" sz="9200" dirty="0" smtClean="0"/>
          </a:p>
          <a:p>
            <a:pPr>
              <a:buNone/>
            </a:pPr>
            <a:endParaRPr lang="en-US"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TP030004990</Template>
  <TotalTime>23163</TotalTime>
  <Words>1270</Words>
  <Application>Microsoft Office PowerPoint</Application>
  <PresentationFormat>On-screen Show (4:3)</PresentationFormat>
  <Paragraphs>212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Corbel</vt:lpstr>
      <vt:lpstr>GillSans UltraBold</vt:lpstr>
      <vt:lpstr>Goudy Old Style</vt:lpstr>
      <vt:lpstr>Wingdings</vt:lpstr>
      <vt:lpstr>TP030004990</vt:lpstr>
      <vt:lpstr>Performance Evaluations</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lpstr>Performance Evaluations 2016</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EWorley</dc:creator>
  <cp:lastModifiedBy>Lisa Pinto</cp:lastModifiedBy>
  <cp:revision>1906</cp:revision>
  <dcterms:created xsi:type="dcterms:W3CDTF">2010-10-27T03:45:46Z</dcterms:created>
  <dcterms:modified xsi:type="dcterms:W3CDTF">2016-05-04T21:37:41Z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