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339" r:id="rId4"/>
    <p:sldId id="361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1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86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188511-4B93-4A79-B357-34FD9CAF62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7AED98-28C7-4D2B-9C48-E09A91CE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FFBD54-0209-4EBC-8CBE-08F212F7F572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80F662-8996-4369-A478-EB700926A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9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6"/>
            <a:ext cx="9250475" cy="1435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aylocity.com/training/videos/ODT_Self_Service_Portal/ODT_Self_Service_Portal.htm" TargetMode="External"/><Relationship Id="rId2" Type="http://schemas.openxmlformats.org/officeDocument/2006/relationships/hyperlink" Target="https://docs.paylocity.com/webtime/employee/videos/Employee_Dashboard/Employee_Dashboar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63" y="941696"/>
            <a:ext cx="8649268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sz="4000" b="1" cap="sm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Paylocity</a:t>
            </a:r>
            <a:r>
              <a:rPr lang="en-US" sz="4000" b="1" cap="sm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sm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WebTime</a:t>
            </a:r>
            <a:r>
              <a:rPr lang="en-US" sz="4000" b="1" cap="sm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Training for ADOM Employees</a:t>
            </a:r>
            <a:endParaRPr lang="en-US" sz="4000" b="1" cap="sm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311" y="2585884"/>
            <a:ext cx="8635620" cy="88490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Pastoral Center	               December 15, 2015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52" y="3116826"/>
            <a:ext cx="2000348" cy="296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07538" y="316301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Presenters:   </a:t>
            </a:r>
          </a:p>
          <a:p>
            <a:pPr algn="r"/>
            <a:r>
              <a:rPr lang="en-US" dirty="0" smtClean="0"/>
              <a:t>Payroll and HR Team Members</a:t>
            </a:r>
            <a:endParaRPr lang="en-US" cap="smal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TRAINING RESOURCES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</a:rPr>
              <a:t>WebTime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endParaRPr lang="en-US" sz="2400" i="1" dirty="0" smtClean="0"/>
          </a:p>
          <a:p>
            <a:pPr marL="400050" lvl="1" indent="0">
              <a:buNone/>
            </a:pP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https://docs.paylocity.com/webtime/employee/videos/Employee_Dashboard/Employee_Dashboard.htm</a:t>
            </a: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Employee Self-Serve Portal: </a:t>
            </a:r>
            <a:endParaRPr lang="en-US" sz="24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https://docs.paylocity.com/training/videos/ODT_Self_Service_Portal/ODT_Self_Service_Portal.htm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3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Still a work in progress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9" y="2290916"/>
            <a:ext cx="8094370" cy="328218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8800" cap="small" dirty="0" smtClean="0">
                <a:latin typeface="Goudy Old Style" pitchFamily="18" charset="0"/>
              </a:rPr>
              <a:t>Questions?</a:t>
            </a:r>
            <a:endParaRPr lang="en-US" sz="8800" dirty="0" smtClean="0">
              <a:latin typeface="Goudy Old Style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8000" dirty="0" smtClean="0"/>
          </a:p>
          <a:p>
            <a:pPr>
              <a:lnSpc>
                <a:spcPct val="120000"/>
              </a:lnSpc>
              <a:buNone/>
            </a:pPr>
            <a:endParaRPr lang="en-US" sz="96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44291" y="4488873"/>
            <a:ext cx="414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Electronic slideshow found in e-library:</a:t>
            </a:r>
          </a:p>
          <a:p>
            <a:r>
              <a:rPr lang="en-US" i="1" dirty="0" smtClean="0"/>
              <a:t>Human Resources / Training folders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9486" y="1417639"/>
            <a:ext cx="8058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  <a:buFontTx/>
              <a:buNone/>
            </a:pPr>
            <a:r>
              <a:rPr lang="en-US" sz="2400" dirty="0" smtClean="0"/>
              <a:t>Review why we’ve moved to online Payroll / HR </a:t>
            </a:r>
          </a:p>
          <a:p>
            <a:pPr marL="304800" indent="-304800">
              <a:spcBef>
                <a:spcPct val="0"/>
              </a:spcBef>
              <a:buFontTx/>
              <a:buNone/>
            </a:pPr>
            <a:r>
              <a:rPr lang="en-US" sz="2400" dirty="0" smtClean="0"/>
              <a:t>administration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7998" y="3115020"/>
            <a:ext cx="8626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ct val="0"/>
              </a:spcBef>
              <a:buFontTx/>
              <a:buNone/>
            </a:pPr>
            <a:r>
              <a:rPr lang="en-US" sz="2400" dirty="0" smtClean="0"/>
              <a:t>What will change for supervisors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9485" y="3842439"/>
            <a:ext cx="768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  <a:buFontTx/>
              <a:buNone/>
            </a:pPr>
            <a:r>
              <a:rPr lang="en-US" sz="2400" dirty="0" smtClean="0"/>
              <a:t>Review of policies</a:t>
            </a:r>
            <a:endParaRPr lang="en-US" sz="2400" dirty="0"/>
          </a:p>
        </p:txBody>
      </p:sp>
      <p:sp>
        <p:nvSpPr>
          <p:cNvPr id="8" name="TextBox 6"/>
          <p:cNvSpPr txBox="1"/>
          <p:nvPr/>
        </p:nvSpPr>
        <p:spPr>
          <a:xfrm>
            <a:off x="981075" y="2387601"/>
            <a:ext cx="768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  <a:buFontTx/>
              <a:buNone/>
            </a:pPr>
            <a:r>
              <a:rPr lang="en-US" sz="2400" dirty="0" smtClean="0"/>
              <a:t>What will change for employees</a:t>
            </a:r>
            <a:endParaRPr lang="en-US" sz="2400" dirty="0"/>
          </a:p>
        </p:txBody>
      </p:sp>
      <p:sp>
        <p:nvSpPr>
          <p:cNvPr id="9" name="TextBox 6"/>
          <p:cNvSpPr txBox="1"/>
          <p:nvPr/>
        </p:nvSpPr>
        <p:spPr>
          <a:xfrm>
            <a:off x="914400" y="4525590"/>
            <a:ext cx="7903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  <a:buFontTx/>
              <a:buNone/>
            </a:pPr>
            <a:r>
              <a:rPr lang="en-US" sz="2400" dirty="0" smtClean="0"/>
              <a:t>“Rules” written in the code that may affect you</a:t>
            </a:r>
            <a:endParaRPr lang="en-US" sz="2400" dirty="0"/>
          </a:p>
        </p:txBody>
      </p:sp>
      <p:sp>
        <p:nvSpPr>
          <p:cNvPr id="10" name="TextBox 6"/>
          <p:cNvSpPr txBox="1"/>
          <p:nvPr/>
        </p:nvSpPr>
        <p:spPr>
          <a:xfrm>
            <a:off x="914400" y="5253009"/>
            <a:ext cx="7903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  <a:buFontTx/>
              <a:buNone/>
            </a:pPr>
            <a:r>
              <a:rPr lang="en-US" sz="2400" dirty="0" smtClean="0"/>
              <a:t>  Additional training resources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We’re Doing This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Reporting requirements for PPACA (HealthCare Reform)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Law written on presumption that “large employers” have the administration tools needed to track employee time and attendance and offer of benefit coverage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Employer Mandate:  All employees of an Applicable Large Employer (such as ADOM) whose hours average 30 or more per week over a measurement period, need to have been offered coverage of an affordable health plan benefit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If certain percentage of above employees were not offered the coverage, we owe exorbitant fines to the federal government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In order to remain compliant, we need a software system to track time-and-attendance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Administration of 403(b)</a:t>
            </a:r>
            <a:endParaRPr lang="en-US" sz="2400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We’re Doing This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Paylocity</a:t>
            </a:r>
            <a:r>
              <a:rPr lang="en-US" sz="2400" dirty="0" smtClean="0"/>
              <a:t> will support 180 ADOM Parishes, Schools, Small Entities with: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Payroll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Time and Attendance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“Onboarding” new employees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Applicant Tracking System (for schools, effective next year)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First group, live Payroll October 2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Rest, live Payroll January 8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First Group, live “</a:t>
            </a:r>
            <a:r>
              <a:rPr lang="en-US" sz="2400" dirty="0" err="1" smtClean="0"/>
              <a:t>WebTime</a:t>
            </a:r>
            <a:r>
              <a:rPr lang="en-US" sz="2400" dirty="0" smtClean="0"/>
              <a:t>” December 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  Rest, four-to-six weeks after first payroll in </a:t>
            </a:r>
            <a:r>
              <a:rPr lang="en-US" sz="2000" dirty="0" smtClean="0"/>
              <a:t>2016 (e.g. now)</a:t>
            </a:r>
            <a:endParaRPr lang="en-US" sz="2000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3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change for </a:t>
            </a:r>
            <a:r>
              <a:rPr lang="en-US" dirty="0" err="1" smtClean="0"/>
              <a:t>EMployees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Submission of Time-Off Requests  </a:t>
            </a:r>
            <a:r>
              <a:rPr lang="en-US" sz="2400" dirty="0" smtClean="0"/>
              <a:t>(everyone except priests and school principals)</a:t>
            </a:r>
          </a:p>
          <a:p>
            <a:pPr lvl="1"/>
            <a:r>
              <a:rPr lang="en-US" sz="2000" dirty="0" smtClean="0"/>
              <a:t>Will be accomplished electronically through Employee Self-Service Portal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Timekeeping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“Non-exempt” employees will replace timesheets with electronic “punching”</a:t>
            </a:r>
          </a:p>
          <a:p>
            <a:pPr lvl="1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Different options offered to entities (clocks, geo-fencing)</a:t>
            </a:r>
          </a:p>
          <a:p>
            <a:pPr marL="857250" lvl="1" indent="-457200">
              <a:buFont typeface="+mj-lt"/>
              <a:buAutoNum type="alphaL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Part-time “exempt” employees </a:t>
            </a:r>
            <a:r>
              <a:rPr lang="en-US" sz="2000" dirty="0" smtClean="0"/>
              <a:t>working less than 30 hours/week MUST use electronic punching to track time</a:t>
            </a:r>
          </a:p>
          <a:p>
            <a:pPr lvl="1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Salary won’t be affected</a:t>
            </a:r>
          </a:p>
          <a:p>
            <a:pPr marL="857250" lvl="1" indent="-457200">
              <a:buFont typeface="+mj-lt"/>
              <a:buAutoNum type="alphaLcPeriod" startAt="3"/>
            </a:pPr>
            <a:r>
              <a:rPr lang="en-US" sz="2000" dirty="0" smtClean="0"/>
              <a:t>Full-time “Exempt</a:t>
            </a:r>
            <a:r>
              <a:rPr lang="en-US" sz="2000" dirty="0" smtClean="0"/>
              <a:t>” employees not required to use electronic punching</a:t>
            </a:r>
          </a:p>
          <a:p>
            <a:pPr lvl="1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Some entity administrators will require this for tracking purposes, but salary will not be affected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0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change for SUPERVISORS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Approval of Time-Off Requests  </a:t>
            </a:r>
            <a:r>
              <a:rPr lang="en-US" sz="2400" dirty="0" smtClean="0"/>
              <a:t>(everyone except priests and school principals)</a:t>
            </a:r>
          </a:p>
          <a:p>
            <a:pPr lvl="1"/>
            <a:r>
              <a:rPr lang="en-US" sz="2000" dirty="0" smtClean="0"/>
              <a:t>Will be accomplished electronically through Manager Self-Service Portal</a:t>
            </a:r>
          </a:p>
          <a:p>
            <a:pPr lvl="1"/>
            <a:r>
              <a:rPr lang="en-US" sz="2000" dirty="0" smtClean="0"/>
              <a:t>Need to inform payroll if absence request not 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Timekeeping </a:t>
            </a:r>
          </a:p>
          <a:p>
            <a:pPr lvl="1"/>
            <a:r>
              <a:rPr lang="en-US" sz="2000" dirty="0"/>
              <a:t>Need to approve employee time record electronically</a:t>
            </a:r>
          </a:p>
          <a:p>
            <a:pPr marL="457200" lvl="1" indent="0">
              <a:buNone/>
            </a:pP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8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Policies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Please review the Employee Handbook!  </a:t>
            </a:r>
            <a:endParaRPr lang="en-US" sz="2400" dirty="0" smtClean="0"/>
          </a:p>
          <a:p>
            <a:pPr lvl="1"/>
            <a:r>
              <a:rPr lang="en-US" sz="2000" dirty="0" smtClean="0"/>
              <a:t>We had to feed the application developers our policies, including time-off accruals, pay types,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Basics: </a:t>
            </a:r>
            <a:endParaRPr lang="en-US" sz="2400" b="1" dirty="0">
              <a:solidFill>
                <a:schemeClr val="tx2"/>
              </a:solidFill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“Non-exempt” employees are paid for hours worked</a:t>
            </a:r>
          </a:p>
          <a:p>
            <a:pPr lvl="1"/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Hours worked now tracked by “punch” system</a:t>
            </a:r>
          </a:p>
          <a:p>
            <a:pPr lvl="1"/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All Overtime must be approved in advance by supervisor*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“Exempt” employee salaries do not change from week-to-week, despite fluctuation of hours worked </a:t>
            </a:r>
          </a:p>
          <a:p>
            <a:pPr lvl="1"/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Salaries determined based on budgeted work schedule.</a:t>
            </a:r>
          </a:p>
          <a:p>
            <a:pPr marL="457200" lvl="1" indent="0">
              <a:buNone/>
            </a:pP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Policies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Please review the Employee Handbook!  </a:t>
            </a:r>
            <a:endParaRPr lang="en-US" sz="2400" dirty="0" smtClean="0"/>
          </a:p>
          <a:p>
            <a:pPr lvl="1"/>
            <a:r>
              <a:rPr lang="en-US" sz="2000" dirty="0" smtClean="0"/>
              <a:t>We had to feed the application developers our policies, including time-off accruals, pay types,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Basics: </a:t>
            </a:r>
            <a:endParaRPr lang="en-US" sz="2400" b="1" dirty="0">
              <a:solidFill>
                <a:schemeClr val="tx2"/>
              </a:solidFill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“Non-exempt” employees are paid for hours worked</a:t>
            </a:r>
          </a:p>
          <a:p>
            <a:pPr lvl="1"/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Hours worked now tracked by “punch” system</a:t>
            </a:r>
          </a:p>
          <a:p>
            <a:pPr lvl="1"/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All Overtime must be approved in advance by supervisor*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“Exempt” employee salaries do not change from week-to-week, despite fluctuation of hours worked </a:t>
            </a:r>
          </a:p>
          <a:p>
            <a:pPr lvl="1"/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Salaries determined based on budgeted work schedule.</a:t>
            </a:r>
          </a:p>
          <a:p>
            <a:pPr marL="457200" lvl="1" indent="0">
              <a:buNone/>
            </a:pP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“Rules” written In code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Non-Exempt Employee punch in-and-out </a:t>
            </a:r>
            <a:r>
              <a:rPr lang="en-US" sz="2200" i="1" dirty="0" smtClean="0">
                <a:solidFill>
                  <a:schemeClr val="tx2"/>
                </a:solidFill>
              </a:rPr>
              <a:t>(7-, 8-min. grace)</a:t>
            </a:r>
            <a:endParaRPr lang="en-US" sz="2400" i="1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Punches will be “rounded” to nearest quarter-hour</a:t>
            </a:r>
          </a:p>
          <a:p>
            <a:pPr marL="857250" lvl="2" indent="0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EARLY PUNCHING:</a:t>
            </a:r>
          </a:p>
          <a:p>
            <a:pPr marL="1314450" lvl="2" indent="-457200"/>
            <a:r>
              <a:rPr lang="en-US" sz="1600" dirty="0" smtClean="0"/>
              <a:t>Punching in at 8:22 rounds to 8:15; pay based on punch</a:t>
            </a:r>
          </a:p>
          <a:p>
            <a:pPr marL="1314450" lvl="2" indent="-457200"/>
            <a:r>
              <a:rPr lang="en-US" sz="1600" dirty="0" smtClean="0"/>
              <a:t>Punching in at 8:23 rounds to 8:30; pay based on punch</a:t>
            </a:r>
          </a:p>
          <a:p>
            <a:pPr marL="857250" lvl="2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LATE PUNCHING:</a:t>
            </a:r>
          </a:p>
          <a:p>
            <a:pPr marL="1314450" lvl="2" indent="-457200"/>
            <a:r>
              <a:rPr lang="en-US" sz="1600" dirty="0" smtClean="0"/>
              <a:t>Punching in at 8:38 rounds to 8:45; pay based on punch</a:t>
            </a:r>
          </a:p>
          <a:p>
            <a:pPr marL="1314450" lvl="2" indent="-457200"/>
            <a:r>
              <a:rPr lang="en-US" sz="1600" dirty="0"/>
              <a:t>Punching in at </a:t>
            </a:r>
            <a:r>
              <a:rPr lang="en-US" sz="1600" dirty="0" smtClean="0"/>
              <a:t>8:37 </a:t>
            </a:r>
            <a:r>
              <a:rPr lang="en-US" sz="1600" dirty="0"/>
              <a:t>rounds to 8:30; pay based on </a:t>
            </a:r>
            <a:r>
              <a:rPr lang="en-US" sz="1600" dirty="0" smtClean="0"/>
              <a:t>punch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100" dirty="0"/>
              <a:t>Same applies for punch out at end of 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Lunch: </a:t>
            </a:r>
            <a:endParaRPr lang="en-US" sz="2400" b="1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Five-minute grace period either way (in, out)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Lunch can’t be 20 min. or less, otherwise it’s a paid break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TAKE YOUR LUNCH</a:t>
            </a:r>
            <a:r>
              <a:rPr lang="en-US" sz="2000" dirty="0" smtClean="0"/>
              <a:t>!*</a:t>
            </a:r>
          </a:p>
          <a:p>
            <a:pPr marL="457200" lvl="1" indent="0">
              <a:buNone/>
            </a:pPr>
            <a:r>
              <a:rPr lang="en-US" sz="1900" i="1" dirty="0" smtClean="0"/>
              <a:t>	*Teacher aides who are “on” during lunch, have paid lunch</a:t>
            </a:r>
            <a:endParaRPr lang="en-US" sz="1900" i="1" dirty="0"/>
          </a:p>
          <a:p>
            <a:pPr marL="457200" lvl="1" indent="0">
              <a:buNone/>
            </a:pP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5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4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688C91-EAE2-43D0-974C-FFC382B93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6422</TotalTime>
  <Words>699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Goudy Old Style</vt:lpstr>
      <vt:lpstr>Times New Roman</vt:lpstr>
      <vt:lpstr>Wingdings</vt:lpstr>
      <vt:lpstr>TP030004990</vt:lpstr>
      <vt:lpstr>Paylocity WebTime Training for ADOM Employees</vt:lpstr>
      <vt:lpstr>Objectives</vt:lpstr>
      <vt:lpstr>Why We’re Doing This</vt:lpstr>
      <vt:lpstr>Why We’re Doing This</vt:lpstr>
      <vt:lpstr>What will change for EMployees</vt:lpstr>
      <vt:lpstr>What will change for SUPERVISORS</vt:lpstr>
      <vt:lpstr>Review of Policies</vt:lpstr>
      <vt:lpstr>Review of Policies</vt:lpstr>
      <vt:lpstr>“Rules” written In code</vt:lpstr>
      <vt:lpstr>ADDITIONAL TRAINING RESOURCES</vt:lpstr>
      <vt:lpstr>Still a work in progress 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EWorley</dc:creator>
  <cp:lastModifiedBy>Lisa Pinto</cp:lastModifiedBy>
  <cp:revision>518</cp:revision>
  <dcterms:created xsi:type="dcterms:W3CDTF">2010-10-27T03:45:46Z</dcterms:created>
  <dcterms:modified xsi:type="dcterms:W3CDTF">2016-02-09T16:35:00Z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TC300049909990</vt:lpwstr>
  </property>
</Properties>
</file>