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0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3B2A"/>
    <a:srgbClr val="593B5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54" autoAdjust="0"/>
    <p:restoredTop sz="94660"/>
  </p:normalViewPr>
  <p:slideViewPr>
    <p:cSldViewPr>
      <p:cViewPr>
        <p:scale>
          <a:sx n="125" d="100"/>
          <a:sy n="125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A8706-9DC3-4B83-AC6A-08CB6FA65E5A}" type="datetimeFigureOut">
              <a:rPr lang="fr-FR"/>
              <a:pPr>
                <a:defRPr/>
              </a:pPr>
              <a:t>05/08/2013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B58EA-07FD-4148-A7C1-B44C9ACB81D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FBECE-9B86-4AD7-84DE-1778277D13DF}" type="datetimeFigureOut">
              <a:rPr lang="fr-FR"/>
              <a:pPr>
                <a:defRPr/>
              </a:pPr>
              <a:t>05/08/2013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1F47B-BE95-42AA-83C7-A54744B31F6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F4816-151A-4542-B2F2-437B119619D5}" type="datetimeFigureOut">
              <a:rPr lang="fr-FR"/>
              <a:pPr>
                <a:defRPr/>
              </a:pPr>
              <a:t>05/08/2013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BFDAC-C026-43DB-87B1-BFDE21F5D05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97499-5873-4349-84B7-EF566230DEB9}" type="datetimeFigureOut">
              <a:rPr lang="fr-FR"/>
              <a:pPr>
                <a:defRPr/>
              </a:pPr>
              <a:t>05/08/2013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3D4B3-3D51-49B4-96F3-002640E59EA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22BAB-3CF8-45FB-A8BF-810FB18D69C1}" type="datetimeFigureOut">
              <a:rPr lang="fr-FR"/>
              <a:pPr>
                <a:defRPr/>
              </a:pPr>
              <a:t>05/08/2013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6155C-2099-4187-858A-66EA923CEBC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C10F1-4AB4-46D2-8665-D8C378A83644}" type="datetimeFigureOut">
              <a:rPr lang="fr-FR"/>
              <a:pPr>
                <a:defRPr/>
              </a:pPr>
              <a:t>05/08/2013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DA447-B130-4281-B372-23468E3D924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73EB6-91E1-4A38-B97A-216AA07F6721}" type="datetimeFigureOut">
              <a:rPr lang="fr-FR"/>
              <a:pPr>
                <a:defRPr/>
              </a:pPr>
              <a:t>05/08/2013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7B2B1-A21B-428A-87C7-3EF60C8B572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2C2F0-DC43-4C40-A21B-5F7A28C4310A}" type="datetimeFigureOut">
              <a:rPr lang="fr-FR"/>
              <a:pPr>
                <a:defRPr/>
              </a:pPr>
              <a:t>05/08/2013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6F20D-F2E4-49D0-B9DD-CFFC8E4D32C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C4136-1A6E-42FA-A049-61C34D0A4155}" type="datetimeFigureOut">
              <a:rPr lang="fr-FR"/>
              <a:pPr>
                <a:defRPr/>
              </a:pPr>
              <a:t>05/08/2013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BFC2B-BABD-4188-BFCE-561EF039BDA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777DF-A547-460B-859E-44A53BFEBB1C}" type="datetimeFigureOut">
              <a:rPr lang="fr-FR"/>
              <a:pPr>
                <a:defRPr/>
              </a:pPr>
              <a:t>05/08/2013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12DC0-2146-4429-98C7-BBFC02C420F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37190-A504-4D87-94C9-BB9E05F559F4}" type="datetimeFigureOut">
              <a:rPr lang="fr-FR"/>
              <a:pPr>
                <a:defRPr/>
              </a:pPr>
              <a:t>05/08/2013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0837D-8BD0-4F9B-B184-A76E63A608C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EA63A8B-D310-42E0-A4A2-28AF619A14DC}" type="datetimeFigureOut">
              <a:rPr lang="fr-FR"/>
              <a:pPr>
                <a:defRPr/>
              </a:pPr>
              <a:t>05/08/2013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C5DDD15-87C0-4EA4-8C48-6A77E37236E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rand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1066800" y="1828800"/>
            <a:ext cx="7467600" cy="2236788"/>
          </a:xfrm>
        </p:spPr>
        <p:txBody>
          <a:bodyPr/>
          <a:lstStyle/>
          <a:p>
            <a:r>
              <a:rPr lang="en-US" dirty="0" smtClean="0">
                <a:solidFill>
                  <a:srgbClr val="593B2A"/>
                </a:solidFill>
              </a:rPr>
              <a:t>DEVELOPING &amp; MANAGING </a:t>
            </a:r>
            <a:br>
              <a:rPr lang="en-US" dirty="0" smtClean="0">
                <a:solidFill>
                  <a:srgbClr val="593B2A"/>
                </a:solidFill>
              </a:rPr>
            </a:br>
            <a:r>
              <a:rPr lang="en-US" dirty="0" smtClean="0">
                <a:solidFill>
                  <a:srgbClr val="593B2A"/>
                </a:solidFill>
              </a:rPr>
              <a:t>A DEVELOPMENT BOARD </a:t>
            </a:r>
            <a:r>
              <a:rPr lang="fr-CA" dirty="0" smtClean="0">
                <a:solidFill>
                  <a:srgbClr val="593B2A"/>
                </a:solidFill>
              </a:rPr>
              <a:t/>
            </a:r>
            <a:br>
              <a:rPr lang="fr-CA" dirty="0" smtClean="0">
                <a:solidFill>
                  <a:srgbClr val="593B2A"/>
                </a:solidFill>
              </a:rPr>
            </a:br>
            <a:endParaRPr lang="fr-FR" dirty="0" smtClean="0">
              <a:solidFill>
                <a:srgbClr val="593B2A"/>
              </a:solidFill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2514600" y="5105400"/>
            <a:ext cx="6324599" cy="1573212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rgbClr val="593B2A"/>
                </a:solidFill>
              </a:rPr>
              <a:t>August 7, 2013</a:t>
            </a:r>
          </a:p>
          <a:p>
            <a:pPr algn="r"/>
            <a:r>
              <a:rPr lang="en-US" dirty="0" smtClean="0">
                <a:solidFill>
                  <a:srgbClr val="593B2A"/>
                </a:solidFill>
              </a:rPr>
              <a:t>Presented by: Katie Blanco Crocquet 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29550" cy="1143000"/>
          </a:xfrm>
        </p:spPr>
        <p:txBody>
          <a:bodyPr/>
          <a:lstStyle/>
          <a:p>
            <a:r>
              <a:rPr lang="en-US" dirty="0" smtClean="0">
                <a:solidFill>
                  <a:srgbClr val="593B2A"/>
                </a:solidFill>
              </a:rPr>
              <a:t>Board &amp; Committee Meetings</a:t>
            </a:r>
            <a:endParaRPr lang="en-US" dirty="0" smtClean="0">
              <a:solidFill>
                <a:srgbClr val="593B2A"/>
              </a:solidFill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4311650"/>
          </a:xfrm>
        </p:spPr>
        <p:txBody>
          <a:bodyPr/>
          <a:lstStyle/>
          <a:p>
            <a:r>
              <a:rPr lang="en-US" dirty="0" smtClean="0">
                <a:solidFill>
                  <a:srgbClr val="593B2A"/>
                </a:solidFill>
              </a:rPr>
              <a:t>Board meetings should focus on “macro level” issues and overarching strategy.  </a:t>
            </a:r>
          </a:p>
          <a:p>
            <a:r>
              <a:rPr lang="en-US" dirty="0" smtClean="0">
                <a:solidFill>
                  <a:srgbClr val="593B2A"/>
                </a:solidFill>
              </a:rPr>
              <a:t>Committees should be developed to focus on specific tasks and/or topics.</a:t>
            </a:r>
          </a:p>
          <a:p>
            <a:r>
              <a:rPr lang="en-US" i="1" dirty="0" smtClean="0">
                <a:solidFill>
                  <a:srgbClr val="593B2A"/>
                </a:solidFill>
              </a:rPr>
              <a:t>For example: </a:t>
            </a:r>
          </a:p>
          <a:p>
            <a:pPr>
              <a:buNone/>
            </a:pPr>
            <a:r>
              <a:rPr lang="en-US" i="1" dirty="0" smtClean="0">
                <a:solidFill>
                  <a:srgbClr val="593B2A"/>
                </a:solidFill>
              </a:rPr>
              <a:t>	</a:t>
            </a:r>
            <a:r>
              <a:rPr lang="en-US" i="1" dirty="0" smtClean="0">
                <a:solidFill>
                  <a:srgbClr val="593B2A"/>
                </a:solidFill>
              </a:rPr>
              <a:t>Stewardship Council serves as a Board whereas the Welcoming Committee serves a committee of the Stewardship Council.  </a:t>
            </a:r>
            <a:endParaRPr lang="en-US" i="1" dirty="0" smtClean="0">
              <a:solidFill>
                <a:srgbClr val="593B2A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593B2A"/>
                </a:solidFill>
              </a:rPr>
              <a:t>Board – Staff Relations </a:t>
            </a:r>
            <a:endParaRPr lang="en-US" dirty="0" smtClean="0">
              <a:solidFill>
                <a:srgbClr val="593B2A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593B2A"/>
                </a:solidFill>
              </a:rPr>
              <a:t>A board and/or committee needs </a:t>
            </a:r>
            <a:r>
              <a:rPr lang="en-US" b="1" u="sng" dirty="0" smtClean="0">
                <a:solidFill>
                  <a:srgbClr val="593B2A"/>
                </a:solidFill>
              </a:rPr>
              <a:t>ONE</a:t>
            </a:r>
            <a:r>
              <a:rPr lang="en-US" dirty="0" smtClean="0">
                <a:solidFill>
                  <a:srgbClr val="593B2A"/>
                </a:solidFill>
              </a:rPr>
              <a:t> point of accountability.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593B2A"/>
                </a:solidFill>
              </a:rPr>
              <a:t>Planning needs a facilitator.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593B2A"/>
                </a:solidFill>
              </a:rPr>
              <a:t>Board and/or committee members should NOT engage in administrative functions.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593B2A"/>
                </a:solidFill>
              </a:rPr>
              <a:t>Clearly define roles of staff versus board.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593B2A"/>
                </a:solidFill>
              </a:rPr>
              <a:t>Create a communication schedule.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593B2A"/>
                </a:solidFill>
              </a:rPr>
              <a:t>Create a point of contact list for board members.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solidFill>
                <a:srgbClr val="593B2A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solidFill>
                <a:srgbClr val="593B2A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solidFill>
                <a:srgbClr val="593B2A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1066800" y="1828800"/>
            <a:ext cx="7467600" cy="2236788"/>
          </a:xfrm>
        </p:spPr>
        <p:txBody>
          <a:bodyPr/>
          <a:lstStyle/>
          <a:p>
            <a:r>
              <a:rPr lang="en-US" dirty="0" smtClean="0">
                <a:solidFill>
                  <a:srgbClr val="593B2A"/>
                </a:solidFill>
              </a:rPr>
              <a:t>Fundraising Habits of Supremely Successful Boards </a:t>
            </a:r>
            <a:r>
              <a:rPr lang="fr-CA" dirty="0" smtClean="0">
                <a:solidFill>
                  <a:srgbClr val="593B2A"/>
                </a:solidFill>
              </a:rPr>
              <a:t/>
            </a:r>
            <a:br>
              <a:rPr lang="fr-CA" dirty="0" smtClean="0">
                <a:solidFill>
                  <a:srgbClr val="593B2A"/>
                </a:solidFill>
              </a:rPr>
            </a:br>
            <a:endParaRPr lang="fr-FR" dirty="0" smtClean="0">
              <a:solidFill>
                <a:srgbClr val="593B2A"/>
              </a:solidFill>
            </a:endParaRPr>
          </a:p>
        </p:txBody>
      </p:sp>
      <p:sp>
        <p:nvSpPr>
          <p:cNvPr id="5" name="Sous-titre 2"/>
          <p:cNvSpPr>
            <a:spLocks noGrp="1"/>
          </p:cNvSpPr>
          <p:nvPr>
            <p:ph type="subTitle" idx="1"/>
          </p:nvPr>
        </p:nvSpPr>
        <p:spPr>
          <a:xfrm>
            <a:off x="1447800" y="3352800"/>
            <a:ext cx="7391399" cy="3325812"/>
          </a:xfrm>
        </p:spPr>
        <p:txBody>
          <a:bodyPr/>
          <a:lstStyle/>
          <a:p>
            <a:pPr algn="l"/>
            <a:r>
              <a:rPr lang="en-US" i="1" dirty="0" smtClean="0">
                <a:solidFill>
                  <a:srgbClr val="593B2A"/>
                </a:solidFill>
              </a:rPr>
              <a:t>Based on the publication of Jerold </a:t>
            </a:r>
            <a:r>
              <a:rPr lang="en-US" i="1" dirty="0" err="1" smtClean="0">
                <a:solidFill>
                  <a:srgbClr val="593B2A"/>
                </a:solidFill>
              </a:rPr>
              <a:t>Panas</a:t>
            </a:r>
            <a:endParaRPr lang="en-US" i="1" dirty="0" smtClean="0">
              <a:solidFill>
                <a:srgbClr val="593B2A"/>
              </a:solidFill>
            </a:endParaRPr>
          </a:p>
          <a:p>
            <a:pPr algn="r"/>
            <a:endParaRPr lang="en-US" i="1" dirty="0" smtClean="0">
              <a:solidFill>
                <a:srgbClr val="593B2A"/>
              </a:solidFill>
            </a:endParaRPr>
          </a:p>
          <a:p>
            <a:pPr algn="r"/>
            <a:r>
              <a:rPr lang="en-US" i="1" dirty="0" smtClean="0">
                <a:solidFill>
                  <a:srgbClr val="593B2A"/>
                </a:solidFill>
              </a:rPr>
              <a:t>“We are what we repeatedly do.  Excellence, then, is not an act, but a habit.”</a:t>
            </a:r>
          </a:p>
          <a:p>
            <a:pPr algn="r"/>
            <a:r>
              <a:rPr lang="en-US" i="1" dirty="0" smtClean="0">
                <a:solidFill>
                  <a:srgbClr val="593B2A"/>
                </a:solidFill>
              </a:rPr>
              <a:t>-Aristotle </a:t>
            </a:r>
            <a:r>
              <a:rPr lang="en-US" i="1" dirty="0" smtClean="0">
                <a:solidFill>
                  <a:srgbClr val="593B2A"/>
                </a:solidFill>
              </a:rPr>
              <a:t> </a:t>
            </a:r>
            <a:endParaRPr lang="en-US" i="1" dirty="0" smtClean="0">
              <a:solidFill>
                <a:srgbClr val="593B2A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304800" y="1219200"/>
            <a:ext cx="8610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152400" y="152400"/>
            <a:ext cx="8763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593B2A"/>
                </a:solidFill>
                <a:latin typeface="+mn-lt"/>
              </a:rPr>
              <a:t>#1: It Starts with Integrity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3600" i="1" dirty="0" smtClean="0">
                <a:solidFill>
                  <a:srgbClr val="593B2A"/>
                </a:solidFill>
                <a:latin typeface="+mn-lt"/>
              </a:rPr>
              <a:t>In all your actions, integrity rules. 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457200" y="17526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 smtClean="0">
                <a:solidFill>
                  <a:srgbClr val="593B2A"/>
                </a:solidFill>
                <a:latin typeface="+mn-lt"/>
              </a:rPr>
              <a:t>You want a board member who will stand for what is right, even if at times they’re standing alone.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sz="3400" b="0" i="0" u="none" strike="noStrike" kern="1200" cap="none" spc="0" normalizeH="0" noProof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reputation of your parish, program and/or school can be tarnished by a single act of your board. 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 smtClean="0">
                <a:solidFill>
                  <a:srgbClr val="593B2A"/>
                </a:solidFill>
                <a:latin typeface="+mn-lt"/>
              </a:rPr>
              <a:t>Integrity is the thread that binds the organization.  </a:t>
            </a:r>
            <a:endParaRPr kumimoji="0" lang="en-US" sz="3400" b="0" i="0" u="none" strike="noStrike" kern="1200" cap="none" spc="0" normalizeH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304800" y="1219200"/>
            <a:ext cx="8610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152400" y="304800"/>
            <a:ext cx="8763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593B2A"/>
                </a:solidFill>
                <a:latin typeface="+mn-lt"/>
              </a:rPr>
              <a:t>#2: Mission is Everything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3600" i="1" dirty="0" smtClean="0">
                <a:solidFill>
                  <a:srgbClr val="593B2A"/>
                </a:solidFill>
                <a:latin typeface="+mn-lt"/>
              </a:rPr>
              <a:t>You hold in trust,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3600" i="1" dirty="0" smtClean="0">
                <a:solidFill>
                  <a:srgbClr val="593B2A"/>
                </a:solidFill>
                <a:latin typeface="+mn-lt"/>
              </a:rPr>
              <a:t>the mission of your organization</a:t>
            </a:r>
            <a:r>
              <a:rPr lang="en-US" sz="4000" i="1" dirty="0" smtClean="0">
                <a:solidFill>
                  <a:srgbClr val="593B2A"/>
                </a:solidFill>
                <a:latin typeface="+mn-lt"/>
              </a:rPr>
              <a:t>. 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457200" y="24384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 smtClean="0">
                <a:solidFill>
                  <a:srgbClr val="593B2A"/>
                </a:solidFill>
                <a:latin typeface="+mn-lt"/>
              </a:rPr>
              <a:t>The mission fuels motivation and ignites the passion. </a:t>
            </a:r>
            <a:r>
              <a:rPr kumimoji="0" lang="en-US" sz="3400" b="0" i="0" u="none" strike="noStrike" kern="1200" cap="none" spc="0" normalizeH="0" noProof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 provides the WHY that inspires the every HOW. It is your roadmap. 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 smtClean="0">
                <a:solidFill>
                  <a:srgbClr val="593B2A"/>
                </a:solidFill>
                <a:latin typeface="+mn-lt"/>
              </a:rPr>
              <a:t>The mission is the single criterion by which your board should measure everything they do. 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sz="3400" b="0" i="0" u="none" strike="noStrike" kern="1200" cap="none" spc="0" normalizeH="0" noProof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mission makes clear who you are– where you are going– and how you plan to get there. 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 smtClean="0">
                <a:solidFill>
                  <a:srgbClr val="593B2A"/>
                </a:solidFill>
                <a:latin typeface="+mn-lt"/>
              </a:rPr>
              <a:t>Without a consequential mission, you’re like a blindfolded kid swinging at a pi</a:t>
            </a:r>
            <a:r>
              <a:rPr lang="en-US" sz="3400" dirty="0" smtClean="0">
                <a:solidFill>
                  <a:srgbClr val="593B2A"/>
                </a:solidFill>
                <a:latin typeface="Times New Roman"/>
                <a:cs typeface="Times New Roman"/>
              </a:rPr>
              <a:t>ñ</a:t>
            </a:r>
            <a:r>
              <a:rPr lang="en-US" sz="3400" dirty="0" smtClean="0">
                <a:solidFill>
                  <a:srgbClr val="593B2A"/>
                </a:solidFill>
                <a:latin typeface="+mn-lt"/>
              </a:rPr>
              <a:t>ata.  Your fundraising is hit or miss—mostly miss.  </a:t>
            </a:r>
            <a:endParaRPr kumimoji="0" lang="en-US" sz="3400" b="0" i="0" u="none" strike="noStrike" kern="1200" cap="none" spc="0" normalizeH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304800" y="1219200"/>
            <a:ext cx="8610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228600" y="304800"/>
            <a:ext cx="8686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593B2A"/>
                </a:solidFill>
                <a:latin typeface="+mn-lt"/>
              </a:rPr>
              <a:t>#3: Why People Give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3600" i="1" dirty="0" smtClean="0">
                <a:solidFill>
                  <a:srgbClr val="593B2A"/>
                </a:solidFill>
                <a:latin typeface="+mn-lt"/>
              </a:rPr>
              <a:t>You never lose sight that your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3600" i="1" dirty="0" smtClean="0">
                <a:solidFill>
                  <a:srgbClr val="593B2A"/>
                </a:solidFill>
                <a:latin typeface="+mn-lt"/>
              </a:rPr>
              <a:t>organization is in the business of changing lives or saving people. 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81000" y="2895600"/>
            <a:ext cx="84582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rgbClr val="593B2A"/>
                </a:solidFill>
                <a:latin typeface="+mn-lt"/>
              </a:rPr>
              <a:t>Without question, the first and foremost reason why people give is because you change lives. 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rgbClr val="593B2A"/>
                </a:solidFill>
                <a:latin typeface="+mn-lt"/>
              </a:rPr>
              <a:t>A number of other reasons do come into play, but that is the most important reason.  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rgbClr val="593B2A"/>
                </a:solidFill>
                <a:latin typeface="+mn-lt"/>
              </a:rPr>
              <a:t>The board should use this tenet to assist in their fundraising.  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04800" y="1219200"/>
            <a:ext cx="8610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152400" y="304800"/>
            <a:ext cx="8763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593B2A"/>
                </a:solidFill>
                <a:latin typeface="+mn-lt"/>
              </a:rPr>
              <a:t>#4: It Doesn’t Just Happen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3600" i="1" dirty="0" smtClean="0">
                <a:solidFill>
                  <a:srgbClr val="593B2A"/>
                </a:solidFill>
                <a:latin typeface="+mn-lt"/>
              </a:rPr>
              <a:t>You create an atmosphere of excellence.  </a:t>
            </a:r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 bwMode="auto">
          <a:xfrm>
            <a:off x="457200" y="17526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 smtClean="0">
                <a:solidFill>
                  <a:srgbClr val="593B2A"/>
                </a:solidFill>
                <a:latin typeface="+mn-lt"/>
              </a:rPr>
              <a:t>Excellence is never an accident. 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sz="3400" b="0" i="0" u="none" strike="noStrike" kern="1200" cap="none" spc="0" normalizeH="0" noProof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Excellence is invoked from the top, not pushed up from the bottom. 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 smtClean="0">
                <a:solidFill>
                  <a:srgbClr val="593B2A"/>
                </a:solidFill>
                <a:latin typeface="+mn-lt"/>
              </a:rPr>
              <a:t>If a board is willing to accept mediocrity in its staff and programs, it almost always gets mediocre staff and programs. 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sz="3400" b="0" i="0" u="none" strike="noStrike" kern="1200" cap="none" spc="0" normalizeH="0" noProof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Commit to high standards, and you’ll achieve them before you know it.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304800" y="1219200"/>
            <a:ext cx="8610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228600" y="152400"/>
            <a:ext cx="8763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593B2A"/>
                </a:solidFill>
                <a:latin typeface="+mn-lt"/>
              </a:rPr>
              <a:t>#5: Room at the Bottom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3600" i="1" dirty="0" smtClean="0">
                <a:solidFill>
                  <a:srgbClr val="593B2A"/>
                </a:solidFill>
                <a:latin typeface="+mn-lt"/>
              </a:rPr>
              <a:t>You continually push for greater success. 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457200" y="17526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noProof="0" dirty="0" smtClean="0">
                <a:solidFill>
                  <a:srgbClr val="593B2A"/>
                </a:solidFill>
                <a:latin typeface="+mn-lt"/>
              </a:rPr>
              <a:t>Don’t be seduced into complacency by a successful operation.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noProof="0" dirty="0" smtClean="0">
                <a:solidFill>
                  <a:srgbClr val="593B2A"/>
                </a:solidFill>
                <a:latin typeface="+mn-lt"/>
              </a:rPr>
              <a:t>Make sure everything you do improves and increases the success of your parish, program and/or school. 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sz="3400" b="0" i="0" u="none" strike="noStrike" kern="1200" cap="none" spc="0" normalizeH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passion for excellence is a shared responsibility including with the board. 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noProof="0" dirty="0" smtClean="0">
                <a:solidFill>
                  <a:srgbClr val="593B2A"/>
                </a:solidFill>
                <a:latin typeface="+mn-lt"/>
              </a:rPr>
              <a:t>Past success does NOT ensure future glory. 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sz="3400" b="0" i="0" u="none" strike="noStrike" kern="1200" cap="none" spc="0" normalizeH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There is always room at the bottom for you to “limp along” and live on past laurels.  </a:t>
            </a:r>
            <a:endParaRPr kumimoji="0" lang="en-US" sz="3400" b="0" i="0" u="none" strike="noStrike" kern="1200" cap="none" spc="0" normalizeH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304800" y="1219200"/>
            <a:ext cx="8610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152400" y="228600"/>
            <a:ext cx="8763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593B2A"/>
                </a:solidFill>
                <a:latin typeface="+mn-lt"/>
              </a:rPr>
              <a:t>#6: The Courage to Dare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3600" i="1" dirty="0" smtClean="0">
                <a:solidFill>
                  <a:srgbClr val="593B2A"/>
                </a:solidFill>
                <a:latin typeface="+mn-lt"/>
              </a:rPr>
              <a:t>You’re willing to leave the comfort zone</a:t>
            </a:r>
            <a:r>
              <a:rPr lang="en-US" sz="4000" i="1" dirty="0" smtClean="0">
                <a:solidFill>
                  <a:srgbClr val="593B2A"/>
                </a:solidFill>
                <a:latin typeface="+mn-lt"/>
              </a:rPr>
              <a:t>. 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81000" y="1981200"/>
            <a:ext cx="8382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noProof="0" dirty="0" smtClean="0">
                <a:solidFill>
                  <a:srgbClr val="593B2A"/>
                </a:solidFill>
                <a:latin typeface="+mn-lt"/>
              </a:rPr>
              <a:t>Think boldly and take chances.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 smtClean="0">
                <a:solidFill>
                  <a:srgbClr val="593B2A"/>
                </a:solidFill>
                <a:latin typeface="+mn-lt"/>
              </a:rPr>
              <a:t>Robert Browning says it best: “A man’s reach should exceed his grasp, or what’s heaven for.”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sz="3400" b="0" i="0" u="none" strike="noStrike" kern="1200" cap="none" spc="0" normalizeH="0" noProof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board must be willing to erase all the chalk marks.  The old guidelines are no longer relevant. 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 smtClean="0">
                <a:solidFill>
                  <a:srgbClr val="593B2A"/>
                </a:solidFill>
                <a:latin typeface="+mn-lt"/>
              </a:rPr>
              <a:t>Ask these questions: does this help us grow? Or does it keep is the way we are? </a:t>
            </a:r>
            <a:endParaRPr kumimoji="0" lang="en-US" sz="3400" b="0" i="0" u="none" strike="noStrike" kern="1200" cap="none" spc="0" normalizeH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304800" y="1219200"/>
            <a:ext cx="8610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228600" y="152400"/>
            <a:ext cx="8686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593B2A"/>
                </a:solidFill>
                <a:latin typeface="+mn-lt"/>
              </a:rPr>
              <a:t>#7: A Roaring Advocate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3600" i="1" dirty="0" smtClean="0">
                <a:solidFill>
                  <a:srgbClr val="593B2A"/>
                </a:solidFill>
                <a:latin typeface="+mn-lt"/>
              </a:rPr>
              <a:t>You’re passionate about your organization… and show it. 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81000" y="2209800"/>
            <a:ext cx="8458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want a board member who is burning in his bones for the mission. 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rgbClr val="593B2A"/>
                </a:solidFill>
                <a:latin typeface="+mn-lt"/>
              </a:rPr>
              <a:t>Money allows you to operate, and the commitment of the board and staff determines what you do, but it is the passion that dictates how well you do it. 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most important weapon on earth is the human soul on fire. 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rgbClr val="593B2A"/>
                </a:solidFill>
                <a:latin typeface="+mn-lt"/>
              </a:rPr>
              <a:t>You are an evangelist.  You give witness.  It ignites the fire.  The spark from one fire lights another.  Soon there is a roaring blaze.  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1447800" y="152400"/>
            <a:ext cx="7248525" cy="6705600"/>
          </a:xfrm>
        </p:spPr>
        <p:txBody>
          <a:bodyPr/>
          <a:lstStyle/>
          <a:p>
            <a:pPr algn="ctr">
              <a:buNone/>
            </a:pPr>
            <a:r>
              <a:rPr lang="en-US" sz="2800" dirty="0" smtClean="0">
                <a:solidFill>
                  <a:srgbClr val="593B2A"/>
                </a:solidFill>
              </a:rPr>
              <a:t> </a:t>
            </a:r>
            <a:r>
              <a:rPr lang="en-US" sz="2400" dirty="0" smtClean="0">
                <a:solidFill>
                  <a:srgbClr val="593B2A"/>
                </a:solidFill>
              </a:rPr>
              <a:t>A Prayer for Fundraisers</a:t>
            </a:r>
            <a:r>
              <a:rPr lang="en-US" sz="2400" i="1" dirty="0" smtClean="0"/>
              <a:t> </a:t>
            </a:r>
          </a:p>
          <a:p>
            <a:pPr algn="ctr">
              <a:buNone/>
            </a:pPr>
            <a:endParaRPr lang="en-US" sz="800" i="1" dirty="0" smtClean="0"/>
          </a:p>
          <a:p>
            <a:pPr algn="ctr">
              <a:buNone/>
            </a:pPr>
            <a:r>
              <a:rPr lang="en-US" sz="1600" dirty="0" smtClean="0">
                <a:solidFill>
                  <a:srgbClr val="593B2A"/>
                </a:solidFill>
              </a:rPr>
              <a:t>Good and gracious God, we recognize all life is a gift and a blessing. </a:t>
            </a:r>
          </a:p>
          <a:p>
            <a:pPr algn="ctr">
              <a:buNone/>
            </a:pPr>
            <a:r>
              <a:rPr lang="en-US" sz="1600" dirty="0" smtClean="0">
                <a:solidFill>
                  <a:srgbClr val="593B2A"/>
                </a:solidFill>
              </a:rPr>
              <a:t>We thank you for your most generous love. </a:t>
            </a:r>
          </a:p>
          <a:p>
            <a:pPr algn="ctr">
              <a:buNone/>
            </a:pPr>
            <a:r>
              <a:rPr lang="en-US" sz="1600" dirty="0" smtClean="0">
                <a:solidFill>
                  <a:srgbClr val="593B2A"/>
                </a:solidFill>
              </a:rPr>
              <a:t>Encourage us to be persons of honesty and integrity, </a:t>
            </a:r>
          </a:p>
          <a:p>
            <a:pPr algn="ctr">
              <a:buNone/>
            </a:pPr>
            <a:r>
              <a:rPr lang="en-US" sz="1600" dirty="0" smtClean="0">
                <a:solidFill>
                  <a:srgbClr val="593B2A"/>
                </a:solidFill>
              </a:rPr>
              <a:t>worthy of proclaiming the Gospel, in this sacred ministry of fundraising. </a:t>
            </a:r>
          </a:p>
          <a:p>
            <a:pPr algn="ctr">
              <a:buNone/>
            </a:pPr>
            <a:r>
              <a:rPr lang="en-US" sz="1600" dirty="0" smtClean="0">
                <a:solidFill>
                  <a:srgbClr val="593B2A"/>
                </a:solidFill>
              </a:rPr>
              <a:t>Help us to always reverence the sacred space </a:t>
            </a:r>
          </a:p>
          <a:p>
            <a:pPr algn="ctr">
              <a:buNone/>
            </a:pPr>
            <a:r>
              <a:rPr lang="en-US" sz="1600" dirty="0" smtClean="0">
                <a:solidFill>
                  <a:srgbClr val="593B2A"/>
                </a:solidFill>
              </a:rPr>
              <a:t>where our donors and our missions meet. </a:t>
            </a:r>
          </a:p>
          <a:p>
            <a:pPr algn="ctr">
              <a:buNone/>
            </a:pPr>
            <a:r>
              <a:rPr lang="en-US" sz="1600" dirty="0" smtClean="0">
                <a:solidFill>
                  <a:srgbClr val="593B2A"/>
                </a:solidFill>
              </a:rPr>
              <a:t>Give us openness to listen to the needs of our donors. </a:t>
            </a:r>
          </a:p>
          <a:p>
            <a:pPr algn="ctr">
              <a:buNone/>
            </a:pPr>
            <a:r>
              <a:rPr lang="en-US" sz="1600" dirty="0" smtClean="0">
                <a:solidFill>
                  <a:srgbClr val="593B2A"/>
                </a:solidFill>
              </a:rPr>
              <a:t>Give us joyful spirits, and an eagerness to engage others. </a:t>
            </a:r>
          </a:p>
          <a:p>
            <a:pPr algn="ctr">
              <a:buNone/>
            </a:pPr>
            <a:r>
              <a:rPr lang="en-US" sz="1600" dirty="0" smtClean="0">
                <a:solidFill>
                  <a:srgbClr val="593B2A"/>
                </a:solidFill>
              </a:rPr>
              <a:t>Give us hopeful imagination and creative vision, </a:t>
            </a:r>
          </a:p>
          <a:p>
            <a:pPr algn="ctr">
              <a:buNone/>
            </a:pPr>
            <a:r>
              <a:rPr lang="en-US" sz="1600" dirty="0" smtClean="0">
                <a:solidFill>
                  <a:srgbClr val="593B2A"/>
                </a:solidFill>
              </a:rPr>
              <a:t>recognizing generosity in even the smallest gift. </a:t>
            </a:r>
          </a:p>
          <a:p>
            <a:pPr algn="ctr">
              <a:buNone/>
            </a:pPr>
            <a:r>
              <a:rPr lang="en-US" sz="1600" dirty="0" smtClean="0">
                <a:solidFill>
                  <a:srgbClr val="593B2A"/>
                </a:solidFill>
              </a:rPr>
              <a:t>Give us strong, steadfast hearts in times of discouragement. </a:t>
            </a:r>
          </a:p>
          <a:p>
            <a:pPr algn="ctr">
              <a:buNone/>
            </a:pPr>
            <a:r>
              <a:rPr lang="en-US" sz="1600" dirty="0" smtClean="0">
                <a:solidFill>
                  <a:srgbClr val="593B2A"/>
                </a:solidFill>
              </a:rPr>
              <a:t>Give us trusting hearts, knowing that the fruits of labors </a:t>
            </a:r>
          </a:p>
          <a:p>
            <a:pPr algn="ctr">
              <a:buNone/>
            </a:pPr>
            <a:r>
              <a:rPr lang="en-US" sz="1600" dirty="0" smtClean="0">
                <a:solidFill>
                  <a:srgbClr val="593B2A"/>
                </a:solidFill>
              </a:rPr>
              <a:t>will be realized long after we are gone. </a:t>
            </a:r>
          </a:p>
          <a:p>
            <a:pPr algn="ctr">
              <a:buNone/>
            </a:pPr>
            <a:r>
              <a:rPr lang="en-US" sz="1600" dirty="0" smtClean="0">
                <a:solidFill>
                  <a:srgbClr val="593B2A"/>
                </a:solidFill>
              </a:rPr>
              <a:t>Give us faithful hearts, deeply committed to Your realm. </a:t>
            </a:r>
          </a:p>
          <a:p>
            <a:pPr algn="ctr">
              <a:buNone/>
            </a:pPr>
            <a:r>
              <a:rPr lang="en-US" sz="1600" dirty="0" smtClean="0">
                <a:solidFill>
                  <a:srgbClr val="593B2A"/>
                </a:solidFill>
              </a:rPr>
              <a:t>Let us feel Your Presence so that we know we are never truly alone. </a:t>
            </a:r>
          </a:p>
          <a:p>
            <a:pPr algn="ctr">
              <a:buNone/>
            </a:pPr>
            <a:r>
              <a:rPr lang="en-US" sz="1600" dirty="0" smtClean="0">
                <a:solidFill>
                  <a:srgbClr val="593B2A"/>
                </a:solidFill>
              </a:rPr>
              <a:t>Remind us always that what we do for the least of </a:t>
            </a:r>
          </a:p>
          <a:p>
            <a:pPr algn="ctr">
              <a:buNone/>
            </a:pPr>
            <a:r>
              <a:rPr lang="en-US" sz="1600" dirty="0" smtClean="0">
                <a:solidFill>
                  <a:srgbClr val="593B2A"/>
                </a:solidFill>
              </a:rPr>
              <a:t>our brothers and sisters, we do for you. </a:t>
            </a:r>
          </a:p>
          <a:p>
            <a:pPr algn="ctr">
              <a:buNone/>
            </a:pPr>
            <a:r>
              <a:rPr lang="en-US" sz="1600" dirty="0" smtClean="0">
                <a:solidFill>
                  <a:srgbClr val="593B2A"/>
                </a:solidFill>
              </a:rPr>
              <a:t>We ask this in Jesus’ name, and in unity of the Holy Spirit. </a:t>
            </a:r>
          </a:p>
          <a:p>
            <a:pPr algn="ctr">
              <a:buNone/>
            </a:pPr>
            <a:r>
              <a:rPr lang="en-US" sz="1600" dirty="0" smtClean="0">
                <a:solidFill>
                  <a:srgbClr val="593B2A"/>
                </a:solidFill>
              </a:rPr>
              <a:t>Amen. </a:t>
            </a:r>
          </a:p>
          <a:p>
            <a:pPr algn="ctr">
              <a:buNone/>
            </a:pPr>
            <a:endParaRPr lang="en-US" sz="1100" dirty="0" smtClean="0">
              <a:solidFill>
                <a:srgbClr val="593B2A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04800" y="1219200"/>
            <a:ext cx="8610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152400" y="304800"/>
            <a:ext cx="8763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593B2A"/>
                </a:solidFill>
                <a:latin typeface="+mn-lt"/>
              </a:rPr>
              <a:t>#8: Deadly Offenses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3600" i="1" dirty="0" smtClean="0">
                <a:solidFill>
                  <a:srgbClr val="593B2A"/>
                </a:solidFill>
                <a:latin typeface="+mn-lt"/>
              </a:rPr>
              <a:t>You maintain a positive attitude.  </a:t>
            </a:r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 bwMode="auto">
          <a:xfrm>
            <a:off x="457200" y="1676400"/>
            <a:ext cx="8229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85000" lnSpcReduction="10000"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 smtClean="0">
                <a:solidFill>
                  <a:srgbClr val="593B2A"/>
                </a:solidFill>
                <a:latin typeface="+mn-lt"/>
              </a:rPr>
              <a:t>Seven deadly statements:      </a:t>
            </a:r>
          </a:p>
          <a:p>
            <a:pPr lvl="1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sz="3400" b="0" i="0" u="none" strike="noStrike" kern="1200" cap="none" spc="0" normalizeH="0" noProof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We’ve never done it that way before. </a:t>
            </a:r>
          </a:p>
          <a:p>
            <a:pPr lvl="1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 smtClean="0">
                <a:solidFill>
                  <a:srgbClr val="593B2A"/>
                </a:solidFill>
                <a:latin typeface="+mn-lt"/>
              </a:rPr>
              <a:t>It can’t be done. </a:t>
            </a:r>
          </a:p>
          <a:p>
            <a:pPr lvl="1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sz="3400" b="0" i="0" u="none" strike="noStrike" kern="1200" cap="none" spc="0" normalizeH="0" noProof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It’ll cost too much.</a:t>
            </a:r>
          </a:p>
          <a:p>
            <a:pPr lvl="1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 smtClean="0">
                <a:solidFill>
                  <a:srgbClr val="593B2A"/>
                </a:solidFill>
                <a:latin typeface="+mn-lt"/>
              </a:rPr>
              <a:t>We’ve been doing all right without it. </a:t>
            </a:r>
          </a:p>
          <a:p>
            <a:pPr lvl="1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sz="3400" b="0" i="0" u="none" strike="noStrike" kern="1200" cap="none" spc="0" normalizeH="0" noProof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We’ve tried it that way, and it didn’t work. </a:t>
            </a:r>
          </a:p>
          <a:p>
            <a:pPr lvl="1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 smtClean="0">
                <a:solidFill>
                  <a:srgbClr val="593B2A"/>
                </a:solidFill>
                <a:latin typeface="+mn-lt"/>
              </a:rPr>
              <a:t>We’re not ready now.</a:t>
            </a:r>
          </a:p>
          <a:p>
            <a:pPr lvl="1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sz="3400" b="0" i="0" u="none" strike="noStrike" kern="1200" cap="none" spc="0" normalizeH="0" noProof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Let’s out it off now and discuss later.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 smtClean="0">
                <a:solidFill>
                  <a:srgbClr val="593B2A"/>
                </a:solidFill>
                <a:latin typeface="+mn-lt"/>
              </a:rPr>
              <a:t>The Board should consider all options and ideas as possible. Don’t just disregard without discussion.  </a:t>
            </a:r>
            <a:endParaRPr kumimoji="0" lang="en-US" sz="3400" b="0" i="0" u="none" strike="noStrike" kern="1200" cap="none" spc="0" normalizeH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304800" y="1219200"/>
            <a:ext cx="8610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228600" y="381000"/>
            <a:ext cx="8763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593B2A"/>
                </a:solidFill>
                <a:latin typeface="+mn-lt"/>
              </a:rPr>
              <a:t>#9: The Future Isn’t What It Used to Be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3600" i="1" dirty="0" smtClean="0">
                <a:solidFill>
                  <a:srgbClr val="593B2A"/>
                </a:solidFill>
                <a:latin typeface="+mn-lt"/>
              </a:rPr>
              <a:t>You plan. 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457200" y="1752600"/>
            <a:ext cx="8534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noProof="0" dirty="0" smtClean="0">
                <a:solidFill>
                  <a:srgbClr val="593B2A"/>
                </a:solidFill>
                <a:latin typeface="+mn-lt"/>
              </a:rPr>
              <a:t>The great failing of many isn’t missing goals and objectives, but it lies in not setting any to reach. 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sz="3400" b="0" i="0" u="none" strike="noStrike" kern="1200" cap="none" spc="0" normalizeH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strategic plan is a dream without a deadline. Strategic planning doesn’t deal with future decisions, it defines the future of present decisions. 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 smtClean="0">
                <a:solidFill>
                  <a:srgbClr val="593B2A"/>
                </a:solidFill>
                <a:latin typeface="+mn-lt"/>
              </a:rPr>
              <a:t>No plan, no future.  If you don’t have a roadmap, you won’t know where you’re going or how to get there.  </a:t>
            </a:r>
            <a:endParaRPr kumimoji="0" lang="en-US" sz="3400" b="0" i="0" u="none" strike="noStrike" kern="1200" cap="none" spc="0" normalizeH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en-US" sz="3400" b="0" i="0" u="none" strike="noStrike" kern="1200" cap="none" spc="0" normalizeH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304800" y="1219200"/>
            <a:ext cx="8610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152400" y="152400"/>
            <a:ext cx="8763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593B2A"/>
                </a:solidFill>
                <a:latin typeface="+mn-lt"/>
              </a:rPr>
              <a:t>#10: Avoid Meddling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3600" i="1" dirty="0" smtClean="0">
                <a:solidFill>
                  <a:srgbClr val="593B2A"/>
                </a:solidFill>
                <a:latin typeface="+mn-lt"/>
              </a:rPr>
              <a:t>You don’t manage the operation</a:t>
            </a:r>
            <a:r>
              <a:rPr lang="en-US" sz="4000" i="1" dirty="0" smtClean="0">
                <a:solidFill>
                  <a:srgbClr val="593B2A"/>
                </a:solidFill>
                <a:latin typeface="+mn-lt"/>
              </a:rPr>
              <a:t>. 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81000" y="1981200"/>
            <a:ext cx="8382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noProof="0" dirty="0" smtClean="0">
                <a:solidFill>
                  <a:srgbClr val="593B2A"/>
                </a:solidFill>
                <a:latin typeface="+mn-lt"/>
              </a:rPr>
              <a:t>Board members should NOT get involved in the management of the operation.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noProof="0" dirty="0" smtClean="0">
                <a:solidFill>
                  <a:srgbClr val="593B2A"/>
                </a:solidFill>
                <a:latin typeface="+mn-lt"/>
              </a:rPr>
              <a:t>Board members are volunteers and should be empowered to assist in the strategy but with the direction of staff. 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 smtClean="0">
                <a:solidFill>
                  <a:srgbClr val="593B2A"/>
                </a:solidFill>
                <a:latin typeface="+mn-lt"/>
              </a:rPr>
              <a:t>Do not allow board members to meddle in HR issues or management.  </a:t>
            </a:r>
            <a:r>
              <a:rPr lang="en-US" sz="3400" noProof="0" dirty="0" smtClean="0">
                <a:solidFill>
                  <a:srgbClr val="593B2A"/>
                </a:solidFill>
                <a:latin typeface="+mn-lt"/>
              </a:rPr>
              <a:t>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en-US" sz="3400" b="0" i="0" u="none" strike="noStrike" kern="1200" cap="none" spc="0" normalizeH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304800" y="1219200"/>
            <a:ext cx="8610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228600" y="152400"/>
            <a:ext cx="8686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593B2A"/>
                </a:solidFill>
                <a:latin typeface="+mn-lt"/>
              </a:rPr>
              <a:t>#11: Pass It On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3600" i="1" dirty="0" smtClean="0">
                <a:solidFill>
                  <a:srgbClr val="593B2A"/>
                </a:solidFill>
                <a:latin typeface="+mn-lt"/>
              </a:rPr>
              <a:t>You’re constantly on the lookout for </a:t>
            </a:r>
            <a:r>
              <a:rPr lang="en-US" sz="3600" i="1" dirty="0" smtClean="0">
                <a:solidFill>
                  <a:srgbClr val="593B2A"/>
                </a:solidFill>
                <a:latin typeface="+mn-lt"/>
              </a:rPr>
              <a:t>k</a:t>
            </a:r>
            <a:r>
              <a:rPr lang="en-US" sz="3600" i="1" dirty="0" smtClean="0">
                <a:solidFill>
                  <a:srgbClr val="593B2A"/>
                </a:solidFill>
                <a:latin typeface="+mn-lt"/>
              </a:rPr>
              <a:t>ey people to join the board. 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81000" y="2438400"/>
            <a:ext cx="84582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noProof="0" dirty="0" smtClean="0">
                <a:solidFill>
                  <a:srgbClr val="593B2A"/>
                </a:solidFill>
                <a:latin typeface="+mn-lt"/>
              </a:rPr>
              <a:t>It is an important responsibility of the board to seek out people who commit themselves to the cause. 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rgbClr val="593B2A"/>
                </a:solidFill>
                <a:latin typeface="+mn-lt"/>
              </a:rPr>
              <a:t>Recruiting the most capable board members possible requires the same level cultivation as does a major gift.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noProof="0" dirty="0" smtClean="0">
                <a:solidFill>
                  <a:srgbClr val="593B2A"/>
                </a:solidFill>
                <a:latin typeface="+mn-lt"/>
              </a:rPr>
              <a:t>Truth be told, the right board member is a “major gift” – of a different kind.   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04800" y="1219200"/>
            <a:ext cx="8610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152400" y="304800"/>
            <a:ext cx="8763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593B2A"/>
                </a:solidFill>
                <a:latin typeface="+mn-lt"/>
              </a:rPr>
              <a:t>#12: The Right Stuff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3600" i="1" dirty="0" smtClean="0">
                <a:solidFill>
                  <a:srgbClr val="593B2A"/>
                </a:solidFill>
                <a:latin typeface="+mn-lt"/>
              </a:rPr>
              <a:t>You strive to recruit members with all or a combination of the 3 W’s.  </a:t>
            </a:r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 bwMode="auto">
          <a:xfrm>
            <a:off x="381000" y="2286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 smtClean="0">
                <a:solidFill>
                  <a:srgbClr val="593B2A"/>
                </a:solidFill>
                <a:latin typeface="+mn-lt"/>
              </a:rPr>
              <a:t>Work - You need board members who are willing to work.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 smtClean="0">
                <a:solidFill>
                  <a:srgbClr val="593B2A"/>
                </a:solidFill>
                <a:latin typeface="+mn-lt"/>
              </a:rPr>
              <a:t>Wealth - You need those who are willing and able to make sacrificial gifts.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sz="3400" b="0" i="0" u="none" strike="noStrike" kern="1200" cap="none" spc="0" normalizeH="0" noProof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Wisdom - </a:t>
            </a:r>
            <a:r>
              <a:rPr lang="en-US" sz="3400" dirty="0" smtClean="0">
                <a:solidFill>
                  <a:srgbClr val="593B2A"/>
                </a:solidFill>
                <a:latin typeface="+mn-lt"/>
              </a:rPr>
              <a:t>You need the best minds possible, wise enough to make the right decisions (often on the spot).</a:t>
            </a:r>
            <a:endParaRPr kumimoji="0" lang="en-US" sz="3400" b="0" i="0" u="none" strike="noStrike" kern="1200" cap="none" spc="0" normalizeH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en-US" sz="3400" b="0" i="0" u="none" strike="noStrike" kern="1200" cap="none" spc="0" normalizeH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304800" y="1219200"/>
            <a:ext cx="8610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228600" y="228600"/>
            <a:ext cx="8763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593B2A"/>
                </a:solidFill>
                <a:latin typeface="+mn-lt"/>
              </a:rPr>
              <a:t>#13: You Invest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3600" i="1" dirty="0" smtClean="0">
                <a:solidFill>
                  <a:srgbClr val="593B2A"/>
                </a:solidFill>
                <a:latin typeface="+mn-lt"/>
              </a:rPr>
              <a:t>It is a top philanthropic priority. 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457200" y="17526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noProof="0" dirty="0" smtClean="0">
                <a:solidFill>
                  <a:srgbClr val="593B2A"/>
                </a:solidFill>
                <a:latin typeface="+mn-lt"/>
              </a:rPr>
              <a:t>Give, get or get off!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sz="3400" b="0" i="0" u="none" strike="noStrike" kern="1200" cap="none" spc="0" normalizeH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Board members must “buy in” to the mission and vision by supporting you to th</a:t>
            </a:r>
            <a:r>
              <a:rPr lang="en-US" sz="3400" dirty="0" smtClean="0">
                <a:solidFill>
                  <a:srgbClr val="593B2A"/>
                </a:solidFill>
                <a:latin typeface="+mn-lt"/>
              </a:rPr>
              <a:t>e best of their ability. 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 smtClean="0">
                <a:solidFill>
                  <a:srgbClr val="593B2A"/>
                </a:solidFill>
                <a:latin typeface="+mn-lt"/>
              </a:rPr>
              <a:t>Aim high.  As Martin Luther said, “God divided the hand into fingers so the money would slip through to worthy causes.” </a:t>
            </a:r>
            <a:endParaRPr kumimoji="0" lang="en-US" sz="3400" b="0" i="0" u="none" strike="noStrike" kern="1200" cap="none" spc="0" normalizeH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en-US" sz="3400" b="0" i="0" u="none" strike="noStrike" kern="1200" cap="none" spc="0" normalizeH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304800" y="1219200"/>
            <a:ext cx="8610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152400" y="152400"/>
            <a:ext cx="8763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593B2A"/>
                </a:solidFill>
                <a:latin typeface="+mn-lt"/>
              </a:rPr>
              <a:t>#14: Twice Blessed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3600" i="1" dirty="0" smtClean="0">
                <a:solidFill>
                  <a:srgbClr val="593B2A"/>
                </a:solidFill>
                <a:latin typeface="+mn-lt"/>
              </a:rPr>
              <a:t>You ask others to give</a:t>
            </a:r>
            <a:r>
              <a:rPr lang="en-US" sz="4000" i="1" dirty="0" smtClean="0">
                <a:solidFill>
                  <a:srgbClr val="593B2A"/>
                </a:solidFill>
                <a:latin typeface="+mn-lt"/>
              </a:rPr>
              <a:t>. 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228600" y="1981200"/>
            <a:ext cx="8686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noProof="0" dirty="0" smtClean="0">
                <a:solidFill>
                  <a:srgbClr val="593B2A"/>
                </a:solidFill>
                <a:latin typeface="+mn-lt"/>
              </a:rPr>
              <a:t>Board members should be expected to call on others for gifts. 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 smtClean="0">
                <a:solidFill>
                  <a:srgbClr val="593B2A"/>
                </a:solidFill>
                <a:latin typeface="+mn-lt"/>
              </a:rPr>
              <a:t>Not everyone on the board is capable of making a large gift, but each board member is able and should be expected to call on others for gifts.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noProof="0" dirty="0" smtClean="0">
                <a:solidFill>
                  <a:srgbClr val="593B2A"/>
                </a:solidFill>
                <a:latin typeface="+mn-lt"/>
              </a:rPr>
              <a:t>It amazing what you don’t raise when you don’t ask. 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 smtClean="0">
                <a:solidFill>
                  <a:srgbClr val="593B2A"/>
                </a:solidFill>
                <a:latin typeface="+mn-lt"/>
              </a:rPr>
              <a:t>A gift through this method is twice blessed– it blesses those who give and those whose who ask. </a:t>
            </a:r>
            <a:endParaRPr lang="en-US" sz="3400" noProof="0" dirty="0" smtClean="0">
              <a:solidFill>
                <a:srgbClr val="593B2A"/>
              </a:solidFill>
              <a:latin typeface="+mn-lt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en-US" sz="3400" b="0" i="0" u="none" strike="noStrike" kern="1200" cap="none" spc="0" normalizeH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304800" y="1219200"/>
            <a:ext cx="8610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228600" y="152400"/>
            <a:ext cx="8686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593B2A"/>
                </a:solidFill>
                <a:latin typeface="+mn-lt"/>
              </a:rPr>
              <a:t>#15: Back to the Well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3600" i="1" dirty="0" smtClean="0">
                <a:solidFill>
                  <a:srgbClr val="593B2A"/>
                </a:solidFill>
                <a:latin typeface="+mn-lt"/>
              </a:rPr>
              <a:t>You realize that those who give are your best donors for the future. 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81000" y="2209800"/>
            <a:ext cx="8458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noProof="0" dirty="0" smtClean="0">
                <a:solidFill>
                  <a:srgbClr val="593B2A"/>
                </a:solidFill>
                <a:latin typeface="+mn-lt"/>
              </a:rPr>
              <a:t>You can indeed keep going back to the well.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noProof="0" dirty="0" smtClean="0">
                <a:solidFill>
                  <a:srgbClr val="593B2A"/>
                </a:solidFill>
                <a:latin typeface="+mn-lt"/>
              </a:rPr>
              <a:t>It is as simple as this: giving begets giving.  The more a person gives, the more he or she keeps giving. 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sz="3200" b="0" i="0" u="none" strike="noStrike" kern="1200" cap="none" spc="0" normalizeH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is really difficult is getting someone to give who has never given before.  Or even worse, someone who has no desire to give and gives nothing. 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noProof="0" dirty="0" smtClean="0">
                <a:solidFill>
                  <a:srgbClr val="593B2A"/>
                </a:solidFill>
                <a:latin typeface="+mn-lt"/>
              </a:rPr>
              <a:t>Bottom lime: </a:t>
            </a:r>
            <a:r>
              <a:rPr lang="en-US" sz="3200" i="1" noProof="0" dirty="0" smtClean="0">
                <a:solidFill>
                  <a:srgbClr val="593B2A"/>
                </a:solidFill>
                <a:latin typeface="+mn-lt"/>
              </a:rPr>
              <a:t>Givers give. </a:t>
            </a:r>
            <a:endParaRPr kumimoji="0" lang="en-US" sz="3200" b="0" i="1" u="none" strike="noStrike" kern="1200" cap="none" spc="0" normalizeH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04800" y="1219200"/>
            <a:ext cx="8610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152400" y="304800"/>
            <a:ext cx="8763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593B2A"/>
                </a:solidFill>
                <a:latin typeface="+mn-lt"/>
              </a:rPr>
              <a:t>#16: Beware the Trojan Horse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3600" i="1" dirty="0" smtClean="0">
                <a:solidFill>
                  <a:srgbClr val="593B2A"/>
                </a:solidFill>
                <a:latin typeface="+mn-lt"/>
              </a:rPr>
              <a:t>You understand that not all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3600" i="1" dirty="0" smtClean="0">
                <a:solidFill>
                  <a:srgbClr val="593B2A"/>
                </a:solidFill>
                <a:latin typeface="+mn-lt"/>
              </a:rPr>
              <a:t>gifts are worth accepting.  </a:t>
            </a:r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 bwMode="auto">
          <a:xfrm>
            <a:off x="381000" y="2438400"/>
            <a:ext cx="8229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 smtClean="0">
                <a:solidFill>
                  <a:srgbClr val="593B2A"/>
                </a:solidFill>
                <a:latin typeface="+mn-lt"/>
              </a:rPr>
              <a:t>Not all gifts are what they seem.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 smtClean="0">
                <a:solidFill>
                  <a:srgbClr val="593B2A"/>
                </a:solidFill>
                <a:latin typeface="+mn-lt"/>
              </a:rPr>
              <a:t>You can’t make a gift, no matter the size, and expect to hold the parish, program or school hostage. 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 smtClean="0">
                <a:solidFill>
                  <a:srgbClr val="593B2A"/>
                </a:solidFill>
                <a:latin typeface="+mn-lt"/>
              </a:rPr>
              <a:t>Boards should not accept gifts with strings attached.    </a:t>
            </a:r>
            <a:endParaRPr kumimoji="0" lang="en-US" sz="3400" b="0" i="0" u="none" strike="noStrike" kern="1200" cap="none" spc="0" normalizeH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304800" y="1219200"/>
            <a:ext cx="8610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228600" y="304800"/>
            <a:ext cx="8763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593B2A"/>
                </a:solidFill>
                <a:latin typeface="+mn-lt"/>
              </a:rPr>
              <a:t>#17: Heartfelt Thanks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3600" i="1" dirty="0" smtClean="0">
                <a:solidFill>
                  <a:srgbClr val="593B2A"/>
                </a:solidFill>
                <a:latin typeface="+mn-lt"/>
              </a:rPr>
              <a:t>You’re involved in acknowledging and thanking donors. 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457200" y="22098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 smtClean="0">
                <a:solidFill>
                  <a:srgbClr val="593B2A"/>
                </a:solidFill>
                <a:latin typeface="+mn-lt"/>
              </a:rPr>
              <a:t>It costs nearly five times the resources, staff and energy to acquire a new donor as it does to keep a current one.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sz="3400" b="0" i="0" u="none" strike="noStrike" kern="1200" cap="none" spc="0" normalizeH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Today’s donors are often skeptical and unsentimental.  They want to know the results of their gift, and they want to know and feel it was necessary. 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 smtClean="0">
                <a:solidFill>
                  <a:srgbClr val="593B2A"/>
                </a:solidFill>
                <a:latin typeface="+mn-lt"/>
              </a:rPr>
              <a:t>Engaging your board in thanking your donors is a great way to celebrate the gifts you receive.  </a:t>
            </a:r>
            <a:endParaRPr kumimoji="0" lang="en-US" sz="3400" b="0" i="0" u="none" strike="noStrike" kern="1200" cap="none" spc="0" normalizeH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en-US" sz="3400" b="0" i="0" u="none" strike="noStrike" kern="1200" cap="none" spc="0" normalizeH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29550" cy="1143000"/>
          </a:xfrm>
        </p:spPr>
        <p:txBody>
          <a:bodyPr/>
          <a:lstStyle/>
          <a:p>
            <a:r>
              <a:rPr lang="en-US" dirty="0" smtClean="0">
                <a:solidFill>
                  <a:srgbClr val="593B2A"/>
                </a:solidFill>
              </a:rPr>
              <a:t>Presentation Objectives</a:t>
            </a: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11650"/>
          </a:xfrm>
        </p:spPr>
        <p:txBody>
          <a:bodyPr/>
          <a:lstStyle/>
          <a:p>
            <a:r>
              <a:rPr lang="en-US" dirty="0" smtClean="0">
                <a:solidFill>
                  <a:srgbClr val="593B2A"/>
                </a:solidFill>
              </a:rPr>
              <a:t>To understand, in general, how to develop and sustain a strong development board in order to ensure long term success in fundraising.</a:t>
            </a:r>
          </a:p>
          <a:p>
            <a:endParaRPr lang="en-US" dirty="0" smtClean="0">
              <a:solidFill>
                <a:srgbClr val="593B2A"/>
              </a:solidFill>
            </a:endParaRPr>
          </a:p>
          <a:p>
            <a:r>
              <a:rPr lang="en-US" dirty="0" smtClean="0">
                <a:solidFill>
                  <a:srgbClr val="593B2A"/>
                </a:solidFill>
              </a:rPr>
              <a:t>To gain an appreciation of </a:t>
            </a:r>
            <a:r>
              <a:rPr lang="en-US" dirty="0" smtClean="0">
                <a:solidFill>
                  <a:srgbClr val="593B2A"/>
                </a:solidFill>
              </a:rPr>
              <a:t>the characteristics of a board to ensure a successful fundraising strategy for your parish, program and/or school.  </a:t>
            </a:r>
            <a:endParaRPr lang="en-US" dirty="0" smtClean="0">
              <a:solidFill>
                <a:srgbClr val="593B2A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304800" y="1219200"/>
            <a:ext cx="8610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152400" y="152400"/>
            <a:ext cx="8763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593B2A"/>
                </a:solidFill>
                <a:latin typeface="+mn-lt"/>
              </a:rPr>
              <a:t>#18: Being There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3600" i="1" dirty="0" smtClean="0">
                <a:solidFill>
                  <a:srgbClr val="593B2A"/>
                </a:solidFill>
                <a:latin typeface="+mn-lt"/>
              </a:rPr>
              <a:t>You attend board meetings</a:t>
            </a:r>
            <a:r>
              <a:rPr lang="en-US" sz="4000" i="1" dirty="0" smtClean="0">
                <a:solidFill>
                  <a:srgbClr val="593B2A"/>
                </a:solidFill>
                <a:latin typeface="+mn-lt"/>
              </a:rPr>
              <a:t>. 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81000" y="1981200"/>
            <a:ext cx="8382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noProof="0" dirty="0" smtClean="0">
                <a:solidFill>
                  <a:srgbClr val="593B2A"/>
                </a:solidFill>
                <a:latin typeface="+mn-lt"/>
              </a:rPr>
              <a:t>If board members don’t care enough to attend the meetings, its sends a message to donors and others.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 smtClean="0">
                <a:solidFill>
                  <a:srgbClr val="593B2A"/>
                </a:solidFill>
                <a:latin typeface="+mn-lt"/>
              </a:rPr>
              <a:t>Attendance is important for a variety of reasons. </a:t>
            </a:r>
            <a:endParaRPr lang="en-US" sz="3400" dirty="0" smtClean="0">
              <a:solidFill>
                <a:srgbClr val="593B2A"/>
              </a:solidFill>
              <a:latin typeface="+mn-lt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noProof="0" dirty="0" smtClean="0">
                <a:solidFill>
                  <a:srgbClr val="593B2A"/>
                </a:solidFill>
                <a:latin typeface="+mn-lt"/>
              </a:rPr>
              <a:t>In addition, poor attendance is demoralizing and a “buzz killer.” 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en-US" sz="3400" b="0" i="0" u="none" strike="noStrike" kern="1200" cap="none" spc="0" normalizeH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304800" y="1219200"/>
            <a:ext cx="8610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228600" y="152400"/>
            <a:ext cx="8686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593B2A"/>
                </a:solidFill>
                <a:latin typeface="+mn-lt"/>
              </a:rPr>
              <a:t>#19: Do Your Homework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3600" i="1" dirty="0" smtClean="0">
                <a:solidFill>
                  <a:srgbClr val="593B2A"/>
                </a:solidFill>
                <a:latin typeface="+mn-lt"/>
              </a:rPr>
              <a:t>You’re prepared for every meeting you attend. 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81000" y="1828800"/>
            <a:ext cx="8458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noProof="0" dirty="0" smtClean="0">
                <a:solidFill>
                  <a:srgbClr val="593B2A"/>
                </a:solidFill>
                <a:latin typeface="+mn-lt"/>
              </a:rPr>
              <a:t>Think for a moment of the collective wisdom and repository of experience gathered around the board table.  It is an unforgiveable failure if board members come to a meeting unprepared. 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1100" noProof="0" dirty="0" smtClean="0">
              <a:solidFill>
                <a:srgbClr val="593B2A"/>
              </a:solidFill>
              <a:latin typeface="+mn-lt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sz="3200" b="0" i="0" u="none" strike="noStrike" kern="1200" cap="none" spc="0" normalizeH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want a board member that acquaints themselves with the issue and comes to meetings fully prepared.  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04800" y="1219200"/>
            <a:ext cx="8610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152400" y="304800"/>
            <a:ext cx="8763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593B2A"/>
                </a:solidFill>
                <a:latin typeface="+mn-lt"/>
              </a:rPr>
              <a:t>#20: You Worry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3600" i="1" dirty="0" smtClean="0">
                <a:solidFill>
                  <a:srgbClr val="593B2A"/>
                </a:solidFill>
                <a:latin typeface="+mn-lt"/>
              </a:rPr>
              <a:t>You take your fundraising role seriously.  </a:t>
            </a:r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 bwMode="auto">
          <a:xfrm>
            <a:off x="381000" y="21336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noProof="0" dirty="0" smtClean="0">
                <a:solidFill>
                  <a:srgbClr val="593B2A"/>
                </a:solidFill>
                <a:latin typeface="+mn-lt"/>
              </a:rPr>
              <a:t>Board members should take their fiduciary role to fulfill and honor donor intent seriously. 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noProof="0" dirty="0" smtClean="0">
                <a:solidFill>
                  <a:srgbClr val="593B2A"/>
                </a:solidFill>
                <a:latin typeface="+mn-lt"/>
              </a:rPr>
              <a:t>Include board members in fundraising and donor reports. 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noProof="0" dirty="0" smtClean="0">
                <a:solidFill>
                  <a:srgbClr val="593B2A"/>
                </a:solidFill>
                <a:latin typeface="+mn-lt"/>
              </a:rPr>
              <a:t>Board members should be included on being good stewards of the funds raised by your parish, program and/or school.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endParaRPr kumimoji="0" lang="en-US" sz="3400" b="0" i="0" u="none" strike="noStrike" kern="1200" cap="none" spc="0" normalizeH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304800" y="1219200"/>
            <a:ext cx="8610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228600" y="304800"/>
            <a:ext cx="8763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593B2A"/>
                </a:solidFill>
                <a:latin typeface="+mn-lt"/>
              </a:rPr>
              <a:t>#21: Wear Your Business Hat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3600" i="1" dirty="0" smtClean="0">
                <a:solidFill>
                  <a:srgbClr val="593B2A"/>
                </a:solidFill>
                <a:latin typeface="+mn-lt"/>
              </a:rPr>
              <a:t>You exercise good business judgment. 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457200" y="1981200"/>
            <a:ext cx="8229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 smtClean="0">
                <a:solidFill>
                  <a:srgbClr val="593B2A"/>
                </a:solidFill>
                <a:latin typeface="+mn-lt"/>
              </a:rPr>
              <a:t>Use good business judgment and the money will follow. 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 smtClean="0">
                <a:solidFill>
                  <a:srgbClr val="593B2A"/>
                </a:solidFill>
                <a:latin typeface="+mn-lt"/>
              </a:rPr>
              <a:t>Put all resources into thinking opportunities, not into problems. 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sz="3400" b="0" i="0" u="none" strike="noStrike" kern="1200" cap="none" spc="0" normalizeH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Make sound business decisions that are in the best interest of your parish, program and/or school that are mission-centri</a:t>
            </a:r>
            <a:r>
              <a:rPr lang="en-US" sz="3400" dirty="0" smtClean="0">
                <a:solidFill>
                  <a:srgbClr val="593B2A"/>
                </a:solidFill>
                <a:latin typeface="+mn-lt"/>
              </a:rPr>
              <a:t>c.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sz="3400" b="0" i="0" u="none" strike="noStrike" kern="1200" cap="none" spc="0" normalizeH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St. Basil perhaps said it best: “No one who shuns the blows and dust of battle wins a crown.”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en-US" sz="3400" b="0" i="0" u="none" strike="noStrike" kern="1200" cap="none" spc="0" normalizeH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304800" y="1219200"/>
            <a:ext cx="8610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152400" y="152400"/>
            <a:ext cx="8763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593B2A"/>
                </a:solidFill>
                <a:latin typeface="+mn-lt"/>
              </a:rPr>
              <a:t>#22: Husbands the Funds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3600" i="1" dirty="0" smtClean="0">
                <a:solidFill>
                  <a:srgbClr val="593B2A"/>
                </a:solidFill>
                <a:latin typeface="+mn-lt"/>
              </a:rPr>
              <a:t>You monitor the investments</a:t>
            </a:r>
            <a:r>
              <a:rPr lang="en-US" sz="4000" i="1" dirty="0" smtClean="0">
                <a:solidFill>
                  <a:srgbClr val="593B2A"/>
                </a:solidFill>
                <a:latin typeface="+mn-lt"/>
              </a:rPr>
              <a:t>. 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81000" y="1981200"/>
            <a:ext cx="8382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noProof="0" dirty="0" smtClean="0">
                <a:solidFill>
                  <a:srgbClr val="593B2A"/>
                </a:solidFill>
                <a:latin typeface="+mn-lt"/>
              </a:rPr>
              <a:t>To conserve, preserve, manage and watch over.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 smtClean="0">
                <a:solidFill>
                  <a:srgbClr val="593B2A"/>
                </a:solidFill>
                <a:latin typeface="+mn-lt"/>
              </a:rPr>
              <a:t>Carefully review the budget, reserves and endowment of your parish, program and/or school. 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 smtClean="0">
                <a:solidFill>
                  <a:srgbClr val="593B2A"/>
                </a:solidFill>
                <a:latin typeface="+mn-lt"/>
              </a:rPr>
              <a:t>Board members need to know how effectively the funds are invested and how well the corpus is growing. 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noProof="0" dirty="0" smtClean="0">
                <a:solidFill>
                  <a:srgbClr val="593B2A"/>
                </a:solidFill>
                <a:latin typeface="+mn-lt"/>
              </a:rPr>
              <a:t>Board members should be accountable and be fiscally responsible. 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en-US" sz="3400" b="0" i="0" u="none" strike="noStrike" kern="1200" cap="none" spc="0" normalizeH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304800" y="1219200"/>
            <a:ext cx="8610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228600" y="152400"/>
            <a:ext cx="8686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593B2A"/>
                </a:solidFill>
                <a:latin typeface="+mn-lt"/>
              </a:rPr>
              <a:t>#23: Keep an Eye on the Fat Boy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3600" i="1" dirty="0" smtClean="0">
                <a:solidFill>
                  <a:srgbClr val="593B2A"/>
                </a:solidFill>
                <a:latin typeface="+mn-lt"/>
              </a:rPr>
              <a:t>You’re keenly aware of the competition. 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81000" y="1828800"/>
            <a:ext cx="8534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noProof="0" dirty="0" smtClean="0">
                <a:solidFill>
                  <a:srgbClr val="593B2A"/>
                </a:solidFill>
                <a:latin typeface="+mn-lt"/>
              </a:rPr>
              <a:t>Competition can be plenty tough.  </a:t>
            </a:r>
            <a:endParaRPr lang="en-US" sz="1100" noProof="0" dirty="0" smtClean="0">
              <a:solidFill>
                <a:srgbClr val="593B2A"/>
              </a:solidFill>
              <a:latin typeface="+mn-lt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sz="3200" b="0" i="0" u="none" strike="noStrike" kern="1200" cap="none" spc="0" normalizeH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board member should be aware of the community and news that might effect the parish, program and/or school, especially anything that can effect the fundraising strategy. 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noProof="0" dirty="0" smtClean="0">
                <a:solidFill>
                  <a:srgbClr val="593B2A"/>
                </a:solidFill>
                <a:latin typeface="+mn-lt"/>
              </a:rPr>
              <a:t>You want to be </a:t>
            </a:r>
            <a:r>
              <a:rPr lang="en-US" sz="3200" i="1" noProof="0" dirty="0" smtClean="0">
                <a:solidFill>
                  <a:srgbClr val="593B2A"/>
                </a:solidFill>
                <a:latin typeface="+mn-lt"/>
              </a:rPr>
              <a:t>Primus Inter Pares– </a:t>
            </a:r>
            <a:r>
              <a:rPr lang="en-US" sz="3200" noProof="0" dirty="0" smtClean="0">
                <a:solidFill>
                  <a:srgbClr val="593B2A"/>
                </a:solidFill>
                <a:latin typeface="+mn-lt"/>
              </a:rPr>
              <a:t>first among equals.  If you don’t compare, you face the possibility of being overtaken.  </a:t>
            </a:r>
            <a:endParaRPr lang="en-US" sz="3200" dirty="0" smtClean="0">
              <a:solidFill>
                <a:srgbClr val="593B2A"/>
              </a:solidFill>
              <a:latin typeface="+mn-lt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noProof="0" dirty="0" smtClean="0">
                <a:solidFill>
                  <a:srgbClr val="593B2A"/>
                </a:solidFill>
                <a:latin typeface="+mn-lt"/>
              </a:rPr>
              <a:t>“What the fat boy does in the canoe does make a difference to everybody else.” Dean Rusk, Rockefeller Foundation. 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04800" y="1219200"/>
            <a:ext cx="8610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152400" y="304800"/>
            <a:ext cx="8763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593B2A"/>
                </a:solidFill>
                <a:latin typeface="+mn-lt"/>
              </a:rPr>
              <a:t>#24: Ask for Help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3600" i="1" dirty="0" smtClean="0">
                <a:solidFill>
                  <a:srgbClr val="593B2A"/>
                </a:solidFill>
                <a:latin typeface="+mn-lt"/>
              </a:rPr>
              <a:t>You call for help when necessary.  </a:t>
            </a:r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 bwMode="auto">
          <a:xfrm>
            <a:off x="381000" y="21336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noProof="0" dirty="0" smtClean="0">
                <a:solidFill>
                  <a:srgbClr val="593B2A"/>
                </a:solidFill>
                <a:latin typeface="+mn-lt"/>
              </a:rPr>
              <a:t>An outside voice can be </a:t>
            </a:r>
            <a:r>
              <a:rPr lang="en-US" sz="3400" noProof="0" dirty="0" err="1" smtClean="0">
                <a:solidFill>
                  <a:srgbClr val="593B2A"/>
                </a:solidFill>
                <a:latin typeface="+mn-lt"/>
              </a:rPr>
              <a:t>criti</a:t>
            </a:r>
            <a:r>
              <a:rPr lang="en-US" sz="3400" dirty="0" smtClean="0">
                <a:solidFill>
                  <a:srgbClr val="593B2A"/>
                </a:solidFill>
                <a:latin typeface="+mn-lt"/>
              </a:rPr>
              <a:t>cal.  It can effect the bottom line dramatically– spelling the difference between token sums and multi-million dollar gifts. 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noProof="0" dirty="0" smtClean="0">
                <a:solidFill>
                  <a:srgbClr val="593B2A"/>
                </a:solidFill>
                <a:latin typeface="+mn-lt"/>
              </a:rPr>
              <a:t>Calling for help can assist in setting direction, monitor progress and assist in the process. 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 smtClean="0">
                <a:solidFill>
                  <a:srgbClr val="593B2A"/>
                </a:solidFill>
                <a:latin typeface="+mn-lt"/>
              </a:rPr>
              <a:t>An “outside voice” speaks loudly.  </a:t>
            </a:r>
            <a:endParaRPr lang="en-US" sz="3400" noProof="0" dirty="0" smtClean="0">
              <a:solidFill>
                <a:srgbClr val="593B2A"/>
              </a:solidFill>
              <a:latin typeface="+mn-lt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endParaRPr kumimoji="0" lang="en-US" sz="3400" b="0" i="0" u="none" strike="noStrike" kern="1200" cap="none" spc="0" normalizeH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304800" y="1219200"/>
            <a:ext cx="8610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228600" y="304800"/>
            <a:ext cx="8763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593B2A"/>
                </a:solidFill>
                <a:latin typeface="+mn-lt"/>
              </a:rPr>
              <a:t>#25: No Money, No Mission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3600" i="1" dirty="0" smtClean="0">
                <a:solidFill>
                  <a:srgbClr val="593B2A"/>
                </a:solidFill>
                <a:latin typeface="+mn-lt"/>
              </a:rPr>
              <a:t>You don’t allow a mission deficit. 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04800" y="1981200"/>
            <a:ext cx="8610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900" i="0" dirty="0" smtClean="0">
                <a:solidFill>
                  <a:srgbClr val="593B2A"/>
                </a:solidFill>
                <a:latin typeface="+mn-lt"/>
              </a:rPr>
              <a:t>Balancing the budget can be done in two ways: (1) reduce your cost or (2) increase your revenue. 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900" dirty="0" smtClean="0">
                <a:solidFill>
                  <a:srgbClr val="593B2A"/>
                </a:solidFill>
                <a:latin typeface="+mn-lt"/>
              </a:rPr>
              <a:t>Increasing revenue through fundraising allows you to continue to be mission-centric. 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900" dirty="0" smtClean="0">
                <a:solidFill>
                  <a:srgbClr val="593B2A"/>
                </a:solidFill>
                <a:latin typeface="+mn-lt"/>
              </a:rPr>
              <a:t>If you reduce your cost, it results in a mission deficit. Board members should always focus on how to enhance the mission, not reduce its impact by cutting costs.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900" dirty="0" smtClean="0">
                <a:solidFill>
                  <a:srgbClr val="593B2A"/>
                </a:solidFill>
                <a:latin typeface="+mj-lt"/>
              </a:rPr>
              <a:t>The financial strength of the organization is important especially from a fundraising perspective.  No one wants to give to an organization with financial troubles– to save the sinking </a:t>
            </a:r>
            <a:r>
              <a:rPr lang="en-US" sz="2900" i="1" dirty="0" smtClean="0">
                <a:solidFill>
                  <a:srgbClr val="593B2A"/>
                </a:solidFill>
                <a:latin typeface="+mj-lt"/>
              </a:rPr>
              <a:t>Titanic</a:t>
            </a:r>
            <a:r>
              <a:rPr lang="en-US" sz="2900" i="1" dirty="0" smtClean="0">
                <a:solidFill>
                  <a:srgbClr val="593B2A"/>
                </a:solidFill>
                <a:latin typeface="+mj-lt"/>
              </a:rPr>
              <a:t>.</a:t>
            </a:r>
            <a:r>
              <a:rPr lang="en-US" sz="2900" dirty="0" smtClean="0">
                <a:solidFill>
                  <a:srgbClr val="593B2A"/>
                </a:solidFill>
                <a:latin typeface="+mj-lt"/>
              </a:rPr>
              <a:t> </a:t>
            </a:r>
            <a:endParaRPr kumimoji="0" lang="en-US" sz="2900" b="0" i="0" u="none" strike="noStrike" kern="1200" cap="none" spc="0" normalizeH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endParaRPr kumimoji="0" lang="en-US" sz="2900" b="0" i="0" u="none" strike="noStrike" kern="1200" cap="none" spc="0" normalizeH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304800" y="1219200"/>
            <a:ext cx="8610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228600" y="2514600"/>
            <a:ext cx="8763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593B2A"/>
                </a:solidFill>
                <a:latin typeface="+mn-lt"/>
              </a:rPr>
              <a:t>QUESTIONS? 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304800" y="1219200"/>
            <a:ext cx="8610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228600" y="2514600"/>
            <a:ext cx="8763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593B2A"/>
                </a:solidFill>
                <a:latin typeface="+mn-lt"/>
              </a:rPr>
              <a:t>THANK YOU!!</a:t>
            </a:r>
          </a:p>
          <a:p>
            <a:pPr algn="ctr" fontAlgn="auto">
              <a:spcAft>
                <a:spcPts val="0"/>
              </a:spcAft>
              <a:defRPr/>
            </a:pPr>
            <a:endParaRPr lang="en-US" sz="2400" dirty="0" smtClean="0">
              <a:solidFill>
                <a:srgbClr val="593B2A"/>
              </a:solidFill>
              <a:latin typeface="+mn-lt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2400" dirty="0" smtClean="0">
                <a:solidFill>
                  <a:srgbClr val="593B2A"/>
                </a:solidFill>
              </a:rPr>
              <a:t>Katie Blanco Crocquet</a:t>
            </a:r>
            <a:br>
              <a:rPr lang="en-US" sz="2400" dirty="0" smtClean="0">
                <a:solidFill>
                  <a:srgbClr val="593B2A"/>
                </a:solidFill>
              </a:rPr>
            </a:br>
            <a:r>
              <a:rPr lang="en-US" sz="2400" dirty="0" smtClean="0">
                <a:solidFill>
                  <a:srgbClr val="593B2A"/>
                </a:solidFill>
              </a:rPr>
              <a:t>kblanco@theadom.org</a:t>
            </a:r>
            <a:br>
              <a:rPr lang="en-US" sz="2400" dirty="0" smtClean="0">
                <a:solidFill>
                  <a:srgbClr val="593B2A"/>
                </a:solidFill>
              </a:rPr>
            </a:br>
            <a:r>
              <a:rPr lang="en-US" sz="2400" dirty="0" smtClean="0">
                <a:solidFill>
                  <a:srgbClr val="593B2A"/>
                </a:solidFill>
              </a:rPr>
              <a:t>305-762-1053</a:t>
            </a:r>
            <a:r>
              <a:rPr lang="en-US" sz="2400" dirty="0" smtClean="0">
                <a:solidFill>
                  <a:srgbClr val="593B2A"/>
                </a:solidFill>
                <a:latin typeface="+mn-lt"/>
              </a:rPr>
              <a:t> 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593B2A"/>
                </a:solidFill>
              </a:rPr>
              <a:t>Presentation Overview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593B2A"/>
                </a:solidFill>
              </a:rPr>
              <a:t>Basic Board </a:t>
            </a:r>
            <a:r>
              <a:rPr lang="en-US" dirty="0" smtClean="0">
                <a:solidFill>
                  <a:srgbClr val="593B2A"/>
                </a:solidFill>
              </a:rPr>
              <a:t>Roles &amp; Responsibilities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593B2A"/>
                </a:solidFill>
              </a:rPr>
              <a:t>Board </a:t>
            </a:r>
            <a:r>
              <a:rPr lang="en-US" dirty="0" smtClean="0">
                <a:solidFill>
                  <a:srgbClr val="593B2A"/>
                </a:solidFill>
              </a:rPr>
              <a:t>Member’s Role in Fundraising </a:t>
            </a:r>
            <a:endParaRPr lang="en-US" dirty="0" smtClean="0">
              <a:solidFill>
                <a:srgbClr val="593B2A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593B2A"/>
                </a:solidFill>
              </a:rPr>
              <a:t>Board </a:t>
            </a:r>
            <a:r>
              <a:rPr lang="en-US" dirty="0" smtClean="0">
                <a:solidFill>
                  <a:srgbClr val="593B2A"/>
                </a:solidFill>
              </a:rPr>
              <a:t>Structure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593B2A"/>
                </a:solidFill>
              </a:rPr>
              <a:t>Board Member Selection &amp; Development </a:t>
            </a:r>
            <a:endParaRPr lang="en-US" dirty="0" smtClean="0">
              <a:solidFill>
                <a:srgbClr val="593B2A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593B2A"/>
                </a:solidFill>
              </a:rPr>
              <a:t>Board and Committee Meetings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593B2A"/>
                </a:solidFill>
              </a:rPr>
              <a:t>Board – Staff Relations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593B2A"/>
                </a:solidFill>
              </a:rPr>
              <a:t>Fundraising Habits of Supremely Successful Boards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593B2A"/>
                </a:solidFill>
              </a:rPr>
              <a:t>Questions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593B2A"/>
                </a:solidFill>
              </a:rPr>
              <a:t>Conclusion 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Board Roles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&amp; Responsibilities 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457200" y="1219200"/>
            <a:ext cx="8229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Strategic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fundraising planning including priority and goal setting.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rgbClr val="593B2A"/>
                </a:solidFill>
                <a:latin typeface="+mn-lt"/>
              </a:rPr>
              <a:t>Focus on mission.  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rgbClr val="593B2A"/>
                </a:solidFill>
                <a:latin typeface="+mn-lt"/>
              </a:rPr>
              <a:t>Design and implement or enhance </a:t>
            </a:r>
            <a:r>
              <a:rPr lang="en-US" sz="3200" dirty="0" smtClean="0">
                <a:solidFill>
                  <a:srgbClr val="593B2A"/>
                </a:solidFill>
                <a:latin typeface="+mn-lt"/>
              </a:rPr>
              <a:t>the stewardship and life of the </a:t>
            </a:r>
            <a:r>
              <a:rPr lang="en-US" sz="3200" dirty="0" smtClean="0">
                <a:solidFill>
                  <a:srgbClr val="593B2A"/>
                </a:solidFill>
                <a:latin typeface="+mn-lt"/>
              </a:rPr>
              <a:t>parish.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Evaluate and strengthen programs.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Build awareness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 and promote the mission and purpose. </a:t>
            </a:r>
            <a:endParaRPr lang="en-US" sz="3200" dirty="0" smtClean="0">
              <a:solidFill>
                <a:srgbClr val="593B2A"/>
              </a:solidFill>
              <a:latin typeface="+mn-lt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Ensure adequate resources through building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interpersonal relationships and fundraising.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 bwMode="auto">
          <a:xfrm>
            <a:off x="228600" y="274638"/>
            <a:ext cx="876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Board Member’s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Role in Fundraising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304800" y="1219200"/>
            <a:ext cx="8610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Board members have 5 primary roles in fundraising: 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rgbClr val="593B2A"/>
                </a:solidFill>
                <a:latin typeface="+mn-lt"/>
              </a:rPr>
              <a:t>Make a financial contribution to extent of one’s capacity.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Solicit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contributions from contacts or serve as a pathway to a contact (for gifts, events, etc.)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Oversee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fundraising efforts, including goal setting, of the parish, program and/or school. </a:t>
            </a:r>
          </a:p>
          <a:p>
            <a:pPr lvl="1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baseline="0" dirty="0" smtClean="0">
                <a:solidFill>
                  <a:srgbClr val="593B2A"/>
                </a:solidFill>
                <a:latin typeface="+mn-lt"/>
              </a:rPr>
              <a:t>Promotion of the mission</a:t>
            </a:r>
            <a:r>
              <a:rPr lang="en-US" sz="3200" dirty="0" smtClean="0">
                <a:solidFill>
                  <a:srgbClr val="593B2A"/>
                </a:solidFill>
                <a:latin typeface="+mn-lt"/>
              </a:rPr>
              <a:t> and vision in the community.  </a:t>
            </a:r>
          </a:p>
          <a:p>
            <a:pPr lvl="1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rgbClr val="593B2A"/>
                </a:solidFill>
                <a:latin typeface="+mj-lt"/>
              </a:rPr>
              <a:t>Recruit new board members who have influence affluence or access. </a:t>
            </a:r>
          </a:p>
          <a:p>
            <a:pPr lvl="1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29550" cy="1143000"/>
          </a:xfrm>
        </p:spPr>
        <p:txBody>
          <a:bodyPr/>
          <a:lstStyle/>
          <a:p>
            <a:r>
              <a:rPr lang="en-US" dirty="0" smtClean="0">
                <a:solidFill>
                  <a:srgbClr val="593B2A"/>
                </a:solidFill>
              </a:rPr>
              <a:t>The Importance of Promoting </a:t>
            </a:r>
            <a:br>
              <a:rPr lang="en-US" dirty="0" smtClean="0">
                <a:solidFill>
                  <a:srgbClr val="593B2A"/>
                </a:solidFill>
              </a:rPr>
            </a:br>
            <a:r>
              <a:rPr lang="en-US" dirty="0" smtClean="0">
                <a:solidFill>
                  <a:srgbClr val="593B2A"/>
                </a:solidFill>
              </a:rPr>
              <a:t>the Mission &amp; Vision </a:t>
            </a:r>
            <a:endParaRPr lang="en-US" dirty="0" smtClean="0">
              <a:solidFill>
                <a:srgbClr val="593B2A"/>
              </a:solidFill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311650"/>
          </a:xfrm>
        </p:spPr>
        <p:txBody>
          <a:bodyPr/>
          <a:lstStyle/>
          <a:p>
            <a:r>
              <a:rPr lang="en-US" dirty="0" smtClean="0">
                <a:solidFill>
                  <a:srgbClr val="593B2A"/>
                </a:solidFill>
              </a:rPr>
              <a:t>Money follows mission.  </a:t>
            </a:r>
          </a:p>
          <a:p>
            <a:r>
              <a:rPr lang="en-US" dirty="0" smtClean="0">
                <a:solidFill>
                  <a:srgbClr val="593B2A"/>
                </a:solidFill>
              </a:rPr>
              <a:t>Promotion and excitement of </a:t>
            </a:r>
            <a:r>
              <a:rPr lang="en-US" dirty="0" smtClean="0">
                <a:solidFill>
                  <a:srgbClr val="593B2A"/>
                </a:solidFill>
              </a:rPr>
              <a:t>the mission and vision builds interest and passion.  </a:t>
            </a:r>
          </a:p>
          <a:p>
            <a:r>
              <a:rPr lang="en-US" dirty="0" smtClean="0">
                <a:solidFill>
                  <a:srgbClr val="593B2A"/>
                </a:solidFill>
              </a:rPr>
              <a:t>Builds loyalty and confidence in the organization and its leadership.  </a:t>
            </a:r>
            <a:endParaRPr lang="en-US" dirty="0" smtClean="0">
              <a:solidFill>
                <a:srgbClr val="593B2A"/>
              </a:solidFill>
            </a:endParaRPr>
          </a:p>
          <a:p>
            <a:r>
              <a:rPr lang="en-US" dirty="0" smtClean="0">
                <a:solidFill>
                  <a:srgbClr val="593B2A"/>
                </a:solidFill>
              </a:rPr>
              <a:t>Provides assurance re: strategic direction, stability and proper stewardship of gifts.</a:t>
            </a:r>
            <a:endParaRPr lang="en-US" dirty="0" smtClean="0">
              <a:solidFill>
                <a:srgbClr val="593B2A"/>
              </a:solidFill>
            </a:endParaRPr>
          </a:p>
          <a:p>
            <a:r>
              <a:rPr lang="en-US" dirty="0" smtClean="0">
                <a:solidFill>
                  <a:srgbClr val="593B2A"/>
                </a:solidFill>
              </a:rPr>
              <a:t>Communication is the key to engagement.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593B2A"/>
                </a:solidFill>
              </a:rPr>
              <a:t>Board Structure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593B2A"/>
                </a:solidFill>
              </a:rPr>
              <a:t>Keep the size under control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593B2A"/>
                </a:solidFill>
              </a:rPr>
              <a:t>No magic number guarantees board engagement, efficiency and productivity.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593B2A"/>
                </a:solidFill>
              </a:rPr>
              <a:t>The smaller the board, the easier it is to schedule meetings.  However, a larger board brings breadth and depth of experience and is able to “share the load” of the responsibilities.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593B2A"/>
                </a:solidFill>
              </a:rPr>
              <a:t>Create short-term, task-oriented committees.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593B2A"/>
                </a:solidFill>
              </a:rPr>
              <a:t>Limit board membership to volunteers.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593B2A"/>
                </a:solidFill>
              </a:rPr>
              <a:t>Evaluate the board structure every few years and adapt to the needs of the parish, program and/or school.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solidFill>
                <a:srgbClr val="593B2A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solidFill>
                <a:srgbClr val="593B2A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 txBox="1">
            <a:spLocks/>
          </p:cNvSpPr>
          <p:nvPr/>
        </p:nvSpPr>
        <p:spPr bwMode="auto">
          <a:xfrm>
            <a:off x="152400" y="152400"/>
            <a:ext cx="876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593B2A"/>
                </a:solidFill>
                <a:latin typeface="+mn-lt"/>
              </a:rPr>
              <a:t>Board Member Selection &amp; Development </a:t>
            </a: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457200" y="1219200"/>
            <a:ext cx="8229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 smtClean="0">
                <a:solidFill>
                  <a:srgbClr val="593B2A"/>
                </a:solidFill>
                <a:latin typeface="+mn-lt"/>
              </a:rPr>
              <a:t>Board recruitment should be a collaborative effort between the Pastor, Director and/or Principal and existing Board members.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Recruit active and involved board members</a:t>
            </a:r>
            <a:r>
              <a:rPr kumimoji="0" lang="en-US" sz="3400" b="0" i="0" u="none" strike="noStrike" kern="1200" cap="none" spc="0" normalizeH="0" noProof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by:</a:t>
            </a:r>
            <a:r>
              <a:rPr kumimoji="0" lang="en-US" sz="3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lvl="1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 smtClean="0">
                <a:solidFill>
                  <a:srgbClr val="593B2A"/>
                </a:solidFill>
                <a:latin typeface="+mn-lt"/>
              </a:rPr>
              <a:t>Defining their role.</a:t>
            </a:r>
          </a:p>
          <a:p>
            <a:pPr lvl="1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sz="3400" b="0" i="0" u="none" strike="noStrike" kern="1200" cap="none" spc="0" normalizeH="0" noProof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Develop qualifications for serving.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 smtClean="0">
                <a:solidFill>
                  <a:srgbClr val="593B2A"/>
                </a:solidFill>
                <a:latin typeface="+mn-lt"/>
              </a:rPr>
              <a:t>Create a profile of the future board, and ad</a:t>
            </a:r>
            <a:r>
              <a:rPr kumimoji="0" lang="en-US" sz="3400" b="0" i="0" u="none" strike="noStrike" kern="1200" cap="none" spc="0" normalizeH="0" noProof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opt a plan to identify and nurture prospective board members. 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sz="3400" b="0" i="0" u="none" strike="noStrike" kern="1200" cap="none" spc="0" normalizeH="0" noProof="0" dirty="0" smtClean="0">
                <a:ln>
                  <a:noFill/>
                </a:ln>
                <a:solidFill>
                  <a:srgbClr val="593B2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Create a diverse and inclusive Board:  </a:t>
            </a:r>
          </a:p>
          <a:p>
            <a:pPr lvl="1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 smtClean="0">
                <a:solidFill>
                  <a:srgbClr val="593B2A"/>
                </a:solidFill>
                <a:latin typeface="+mn-lt"/>
              </a:rPr>
              <a:t>Actively solicit different points of view during board meetings. </a:t>
            </a:r>
          </a:p>
          <a:p>
            <a:pPr lvl="1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 smtClean="0">
                <a:solidFill>
                  <a:srgbClr val="593B2A"/>
                </a:solidFill>
                <a:latin typeface="+mn-lt"/>
              </a:rPr>
              <a:t>Hold joint meetings with leaders from groups that have traditionally been underrepresented on the board. </a:t>
            </a:r>
            <a:endParaRPr kumimoji="0" lang="en-US" sz="3400" b="0" i="0" u="none" strike="noStrike" kern="1200" cap="none" spc="0" normalizeH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93B2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102</Template>
  <TotalTime>901</TotalTime>
  <Words>2737</Words>
  <Application>Microsoft Office PowerPoint</Application>
  <PresentationFormat>On-screen Show (4:3)</PresentationFormat>
  <Paragraphs>242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102</vt:lpstr>
      <vt:lpstr>DEVELOPING &amp; MANAGING  A DEVELOPMENT BOARD  </vt:lpstr>
      <vt:lpstr>Slide 2</vt:lpstr>
      <vt:lpstr>Presentation Objectives</vt:lpstr>
      <vt:lpstr>Presentation Overview</vt:lpstr>
      <vt:lpstr>Slide 5</vt:lpstr>
      <vt:lpstr>Slide 6</vt:lpstr>
      <vt:lpstr>The Importance of Promoting  the Mission &amp; Vision </vt:lpstr>
      <vt:lpstr>Board Structure </vt:lpstr>
      <vt:lpstr>Slide 9</vt:lpstr>
      <vt:lpstr>Board &amp; Committee Meetings</vt:lpstr>
      <vt:lpstr>Board – Staff Relations </vt:lpstr>
      <vt:lpstr>Fundraising Habits of Supremely Successful Boards  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KBlanco</dc:creator>
  <cp:lastModifiedBy>KBlanco</cp:lastModifiedBy>
  <cp:revision>33</cp:revision>
  <dcterms:created xsi:type="dcterms:W3CDTF">2012-08-05T15:19:52Z</dcterms:created>
  <dcterms:modified xsi:type="dcterms:W3CDTF">2013-08-05T21:15:20Z</dcterms:modified>
</cp:coreProperties>
</file>