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handoutMasterIdLst>
    <p:handoutMasterId r:id="rId34"/>
  </p:handoutMasterIdLst>
  <p:sldIdLst>
    <p:sldId id="411" r:id="rId3"/>
    <p:sldId id="412" r:id="rId4"/>
    <p:sldId id="420" r:id="rId5"/>
    <p:sldId id="423" r:id="rId6"/>
    <p:sldId id="415" r:id="rId7"/>
    <p:sldId id="425" r:id="rId8"/>
    <p:sldId id="431" r:id="rId9"/>
    <p:sldId id="432" r:id="rId10"/>
    <p:sldId id="443" r:id="rId11"/>
    <p:sldId id="428" r:id="rId12"/>
    <p:sldId id="429" r:id="rId13"/>
    <p:sldId id="426" r:id="rId14"/>
    <p:sldId id="433" r:id="rId15"/>
    <p:sldId id="430" r:id="rId16"/>
    <p:sldId id="434" r:id="rId17"/>
    <p:sldId id="435" r:id="rId18"/>
    <p:sldId id="422" r:id="rId19"/>
    <p:sldId id="413" r:id="rId20"/>
    <p:sldId id="421" r:id="rId21"/>
    <p:sldId id="416" r:id="rId22"/>
    <p:sldId id="424" r:id="rId23"/>
    <p:sldId id="417" r:id="rId24"/>
    <p:sldId id="436" r:id="rId25"/>
    <p:sldId id="439" r:id="rId26"/>
    <p:sldId id="438" r:id="rId27"/>
    <p:sldId id="442" r:id="rId28"/>
    <p:sldId id="414" r:id="rId29"/>
    <p:sldId id="441" r:id="rId30"/>
    <p:sldId id="419" r:id="rId31"/>
    <p:sldId id="440"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Pinto" initials="L" lastIdx="1" clrIdx="0"/>
  <p:cmAuthor id="1" name="EWorley" initials="E"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6" autoAdjust="0"/>
  </p:normalViewPr>
  <p:slideViewPr>
    <p:cSldViewPr snapToGrid="0" snapToObjects="1">
      <p:cViewPr>
        <p:scale>
          <a:sx n="150" d="100"/>
          <a:sy n="150" d="100"/>
        </p:scale>
        <p:origin x="1026" y="-138"/>
      </p:cViewPr>
      <p:guideLst>
        <p:guide orient="horz" pos="2160"/>
        <p:guide pos="2880"/>
      </p:guideLst>
    </p:cSldViewPr>
  </p:slideViewPr>
  <p:outlineViewPr>
    <p:cViewPr>
      <p:scale>
        <a:sx n="33" d="100"/>
        <a:sy n="33" d="100"/>
      </p:scale>
      <p:origin x="0" y="27086"/>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E2D0931-F9C4-4EEF-847E-89C385D8D611}" type="datetimeFigureOut">
              <a:rPr lang="en-US" smtClean="0"/>
              <a:t>8/5/2013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5C14D74-F802-42A0-9847-20B702DDD17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254580-3543-4CAA-9171-D8726DA922A3}" type="datetimeFigureOut">
              <a:rPr lang="en-US" smtClean="0"/>
              <a:pPr/>
              <a:t>8/5/2013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1C6C2DB-175F-40E9-AE55-D4191EE38F16}" type="slidenum">
              <a:rPr lang="en-US" smtClean="0"/>
              <a:pPr/>
              <a:t>‹#›</a:t>
            </a:fld>
            <a:endParaRPr lang="en-US"/>
          </a:p>
        </p:txBody>
      </p:sp>
    </p:spTree>
    <p:extLst>
      <p:ext uri="{BB962C8B-B14F-4D97-AF65-F5344CB8AC3E}">
        <p14:creationId xmlns:p14="http://schemas.microsoft.com/office/powerpoint/2010/main" xmlns="" val="183484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6C2DB-175F-40E9-AE55-D4191EE38F1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6C2DB-175F-40E9-AE55-D4191EE38F1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6C2DB-175F-40E9-AE55-D4191EE38F1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6C2DB-175F-40E9-AE55-D4191EE38F16}"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CAB21-1395-4141-91B7-B6012F24BF17}"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ill Sans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4"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3CAB21-1395-4141-91B7-B6012F24BF17}"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3CAB21-1395-4141-91B7-B6012F24BF17}" type="datetimeFigureOut">
              <a:rPr lang="en-US" smtClean="0"/>
              <a:pPr/>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3CAB21-1395-4141-91B7-B6012F24BF17}"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8/5/2013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theadom.info/" TargetMode="Externa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nchor="t">
            <a:normAutofit/>
          </a:bodyPr>
          <a:lstStyle/>
          <a:p>
            <a:r>
              <a:rPr lang="en-US" dirty="0" smtClean="0"/>
              <a:t>Building the Kingdom</a:t>
            </a:r>
            <a:endParaRPr lang="en-US" dirty="0"/>
          </a:p>
        </p:txBody>
      </p:sp>
      <p:sp>
        <p:nvSpPr>
          <p:cNvPr id="14" name="Title 1"/>
          <p:cNvSpPr txBox="1">
            <a:spLocks/>
          </p:cNvSpPr>
          <p:nvPr/>
        </p:nvSpPr>
        <p:spPr>
          <a:xfrm>
            <a:off x="1200958" y="274638"/>
            <a:ext cx="7485841" cy="1143000"/>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7" name="TextBox 16"/>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18" name="Content Placeholder 2"/>
          <p:cNvSpPr>
            <a:spLocks noGrp="1"/>
          </p:cNvSpPr>
          <p:nvPr>
            <p:ph idx="1"/>
          </p:nvPr>
        </p:nvSpPr>
        <p:spPr>
          <a:xfrm>
            <a:off x="901700" y="1417638"/>
            <a:ext cx="7785099" cy="5033962"/>
          </a:xfrm>
        </p:spPr>
        <p:txBody>
          <a:bodyPr>
            <a:normAutofit/>
          </a:bodyPr>
          <a:lstStyle/>
          <a:p>
            <a:pPr>
              <a:buNone/>
            </a:pPr>
            <a:endParaRPr lang="en-US" sz="2000" dirty="0" smtClean="0"/>
          </a:p>
          <a:p>
            <a:pPr algn="ctr">
              <a:buNone/>
            </a:pPr>
            <a:endParaRPr lang="en-US" sz="2800" dirty="0" smtClean="0"/>
          </a:p>
          <a:p>
            <a:pPr algn="ctr">
              <a:buNone/>
            </a:pPr>
            <a:r>
              <a:rPr lang="en-US" sz="2800" b="1" dirty="0">
                <a:solidFill>
                  <a:srgbClr val="000000"/>
                </a:solidFill>
                <a:latin typeface="+mj-lt"/>
                <a:ea typeface="ＭＳ 明朝"/>
                <a:cs typeface="Calibri"/>
              </a:rPr>
              <a:t>Introduction</a:t>
            </a:r>
            <a:r>
              <a:rPr lang="en-US" sz="2800" dirty="0">
                <a:solidFill>
                  <a:srgbClr val="000000"/>
                </a:solidFill>
                <a:latin typeface="+mj-lt"/>
                <a:ea typeface="ＭＳ 明朝"/>
                <a:cs typeface="Calibri"/>
              </a:rPr>
              <a:t> </a:t>
            </a:r>
            <a:r>
              <a:rPr lang="en-US" sz="2800" b="1" dirty="0">
                <a:solidFill>
                  <a:srgbClr val="000000"/>
                </a:solidFill>
                <a:latin typeface="+mj-lt"/>
                <a:ea typeface="ＭＳ 明朝"/>
                <a:cs typeface="Calibri"/>
              </a:rPr>
              <a:t>to Project Management Fundamentals </a:t>
            </a:r>
            <a:endParaRPr lang="en-US" sz="2800" dirty="0"/>
          </a:p>
          <a:p>
            <a:pPr algn="ctr">
              <a:buNone/>
            </a:pPr>
            <a:endParaRPr lang="en-US" sz="2800" dirty="0" smtClean="0"/>
          </a:p>
          <a:p>
            <a:pPr algn="ctr">
              <a:buNone/>
            </a:pPr>
            <a:r>
              <a:rPr lang="en-US" sz="2400" dirty="0" smtClean="0"/>
              <a:t>Presenter:</a:t>
            </a:r>
            <a:endParaRPr lang="en-US" sz="2400" dirty="0"/>
          </a:p>
          <a:p>
            <a:pPr algn="ctr">
              <a:buNone/>
            </a:pPr>
            <a:r>
              <a:rPr lang="en-US" sz="2400" dirty="0" smtClean="0"/>
              <a:t>David O. Prada  AIA, LEED AP</a:t>
            </a:r>
          </a:p>
          <a:p>
            <a:pPr algn="ctr">
              <a:buNone/>
            </a:pPr>
            <a:r>
              <a:rPr lang="en-US" sz="2400" dirty="0" smtClean="0"/>
              <a:t>Senior Director, Building</a:t>
            </a:r>
          </a:p>
          <a:p>
            <a:pPr algn="ctr">
              <a:buNone/>
            </a:pPr>
            <a:r>
              <a:rPr lang="en-US" sz="2400" dirty="0" smtClean="0"/>
              <a:t>and Property Office</a:t>
            </a:r>
          </a:p>
          <a:p>
            <a:pPr>
              <a:buNone/>
            </a:pPr>
            <a:endParaRPr lang="en-US" sz="2000" dirty="0" smtClean="0"/>
          </a:p>
        </p:txBody>
      </p:sp>
      <p:sp>
        <p:nvSpPr>
          <p:cNvPr id="7" name="Content Placeholder 2"/>
          <p:cNvSpPr txBox="1">
            <a:spLocks/>
          </p:cNvSpPr>
          <p:nvPr/>
        </p:nvSpPr>
        <p:spPr>
          <a:xfrm>
            <a:off x="1054100" y="1570038"/>
            <a:ext cx="7785099" cy="5033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100"/>
                                  </p:iterate>
                                  <p:childTnLst>
                                    <p:set>
                                      <p:cBhvr>
                                        <p:cTn id="6" dur="1" fill="hold">
                                          <p:stCondLst>
                                            <p:cond delay="0"/>
                                          </p:stCondLst>
                                        </p:cTn>
                                        <p:tgtEl>
                                          <p:spTgt spid="18">
                                            <p:txEl>
                                              <p:pRg st="5" end="5"/>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8">
                                            <p:txEl>
                                              <p:pRg st="2" end="2"/>
                                            </p:txEl>
                                          </p:spTgt>
                                        </p:tgtEl>
                                        <p:attrNameLst>
                                          <p:attrName>style.visibility</p:attrName>
                                        </p:attrNameLst>
                                      </p:cBhvr>
                                      <p:to>
                                        <p:strVal val="visible"/>
                                      </p:to>
                                    </p:set>
                                  </p:childTnLst>
                                </p:cTn>
                              </p:par>
                            </p:childTnLst>
                          </p:cTn>
                        </p:par>
                        <p:par>
                          <p:cTn id="10" fill="hold">
                            <p:stCondLst>
                              <p:cond delay="63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18">
                                            <p:txEl>
                                              <p:pRg st="4" end="4"/>
                                            </p:txEl>
                                          </p:spTgt>
                                        </p:tgtEl>
                                        <p:attrNameLst>
                                          <p:attrName>style.visibility</p:attrName>
                                        </p:attrNameLst>
                                      </p:cBhvr>
                                      <p:to>
                                        <p:strVal val="visible"/>
                                      </p:to>
                                    </p:set>
                                  </p:childTnLst>
                                </p:cTn>
                              </p:par>
                            </p:childTnLst>
                          </p:cTn>
                        </p:par>
                        <p:par>
                          <p:cTn id="13" fill="hold">
                            <p:stCondLst>
                              <p:cond delay="7203"/>
                            </p:stCondLst>
                            <p:childTnLst>
                              <p:par>
                                <p:cTn id="14" presetID="22" presetClass="entr" presetSubtype="4" fill="hold" nodeType="afterEffect">
                                  <p:stCondLst>
                                    <p:cond delay="0"/>
                                  </p:stCondLst>
                                  <p:childTnLst>
                                    <p:set>
                                      <p:cBhvr>
                                        <p:cTn id="15" dur="1" fill="hold">
                                          <p:stCondLst>
                                            <p:cond delay="0"/>
                                          </p:stCondLst>
                                        </p:cTn>
                                        <p:tgtEl>
                                          <p:spTgt spid="18">
                                            <p:txEl>
                                              <p:pRg st="6" end="6"/>
                                            </p:txEl>
                                          </p:spTgt>
                                        </p:tgtEl>
                                        <p:attrNameLst>
                                          <p:attrName>style.visibility</p:attrName>
                                        </p:attrNameLst>
                                      </p:cBhvr>
                                      <p:to>
                                        <p:strVal val="visible"/>
                                      </p:to>
                                    </p:set>
                                    <p:animEffect transition="in" filter="wipe(down)">
                                      <p:cBhvr>
                                        <p:cTn id="16" dur="1000"/>
                                        <p:tgtEl>
                                          <p:spTgt spid="18">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xEl>
                                              <p:pRg st="7" end="7"/>
                                            </p:txEl>
                                          </p:spTgt>
                                        </p:tgtEl>
                                        <p:attrNameLst>
                                          <p:attrName>style.visibility</p:attrName>
                                        </p:attrNameLst>
                                      </p:cBhvr>
                                      <p:to>
                                        <p:strVal val="visible"/>
                                      </p:to>
                                    </p:set>
                                    <p:animEffect transition="in" filter="wipe(down)">
                                      <p:cBhvr>
                                        <p:cTn id="19"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734" y="2920999"/>
            <a:ext cx="7941733" cy="1676400"/>
          </a:xfrm>
        </p:spPr>
        <p:txBody>
          <a:bodyPr>
            <a:normAutofit fontScale="85000" lnSpcReduction="10000"/>
          </a:bodyPr>
          <a:lstStyle/>
          <a:p>
            <a:pPr marL="0" indent="0">
              <a:buNone/>
            </a:pPr>
            <a:endParaRPr lang="en-US" sz="2000" dirty="0" smtClean="0"/>
          </a:p>
          <a:p>
            <a:pPr marL="800100" lvl="1" indent="-342900">
              <a:buAutoNum type="arabicPeriod"/>
            </a:pPr>
            <a:r>
              <a:rPr lang="en-US" sz="2400" dirty="0" smtClean="0">
                <a:solidFill>
                  <a:srgbClr val="000000"/>
                </a:solidFill>
              </a:rPr>
              <a:t>“BUDGET” = </a:t>
            </a:r>
            <a:r>
              <a:rPr lang="en-US" sz="2400" b="1" dirty="0" smtClean="0">
                <a:solidFill>
                  <a:srgbClr val="FF0000"/>
                </a:solidFill>
              </a:rPr>
              <a:t>TOTAL DEVELOPMENT BUDGET</a:t>
            </a:r>
          </a:p>
          <a:p>
            <a:pPr marL="800100" lvl="1" indent="-342900">
              <a:buAutoNum type="arabicPeriod"/>
            </a:pPr>
            <a:r>
              <a:rPr lang="en-US" sz="2400" dirty="0" smtClean="0">
                <a:solidFill>
                  <a:srgbClr val="000000"/>
                </a:solidFill>
              </a:rPr>
              <a:t>Total Development Budget is the total of</a:t>
            </a:r>
          </a:p>
          <a:p>
            <a:pPr marL="457200" lvl="1" indent="0">
              <a:buNone/>
            </a:pPr>
            <a:r>
              <a:rPr lang="en-US" sz="2400" dirty="0" smtClean="0">
                <a:solidFill>
                  <a:srgbClr val="000000"/>
                </a:solidFill>
              </a:rPr>
              <a:t>	Project </a:t>
            </a:r>
            <a:r>
              <a:rPr lang="en-US" sz="2400" b="1" dirty="0" smtClean="0">
                <a:solidFill>
                  <a:srgbClr val="FF0000"/>
                </a:solidFill>
              </a:rPr>
              <a:t>Soft </a:t>
            </a:r>
            <a:r>
              <a:rPr lang="en-US" sz="2400" dirty="0" smtClean="0">
                <a:solidFill>
                  <a:srgbClr val="000000"/>
                </a:solidFill>
              </a:rPr>
              <a:t>Costs + Project </a:t>
            </a:r>
            <a:r>
              <a:rPr lang="en-US" sz="2400" b="1" dirty="0" smtClean="0">
                <a:solidFill>
                  <a:srgbClr val="FF0000"/>
                </a:solidFill>
              </a:rPr>
              <a:t>Hard</a:t>
            </a:r>
            <a:r>
              <a:rPr lang="en-US" sz="2400" dirty="0" smtClean="0">
                <a:solidFill>
                  <a:srgbClr val="000000"/>
                </a:solidFill>
              </a:rPr>
              <a:t> Costs</a:t>
            </a:r>
          </a:p>
          <a:p>
            <a:pPr marL="457200" lvl="1" indent="0">
              <a:buNone/>
            </a:pPr>
            <a:r>
              <a:rPr lang="en-US" sz="2400" dirty="0" smtClean="0">
                <a:solidFill>
                  <a:srgbClr val="000000"/>
                </a:solidFill>
              </a:rPr>
              <a:t>3. Is anything excluded? Furniture, Finishes, Equipment?</a:t>
            </a:r>
            <a:endParaRPr lang="en-US" sz="2400" dirty="0" smtClean="0"/>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761067"/>
            <a:ext cx="7197975" cy="1354217"/>
          </a:xfrm>
          <a:prstGeom prst="rect">
            <a:avLst/>
          </a:prstGeom>
          <a:noFill/>
        </p:spPr>
        <p:txBody>
          <a:bodyPr wrap="square" rtlCol="0">
            <a:spAutoFit/>
          </a:bodyPr>
          <a:lstStyle/>
          <a:p>
            <a:pPr algn="ctr"/>
            <a:r>
              <a:rPr lang="en-US" sz="3200" b="1" dirty="0" smtClean="0"/>
              <a:t>PROJECT FUNDAMENTALS</a:t>
            </a:r>
          </a:p>
          <a:p>
            <a:pPr algn="ctr"/>
            <a:r>
              <a:rPr lang="en-US" sz="3200" dirty="0" smtClean="0"/>
              <a:t>$$  </a:t>
            </a:r>
            <a:r>
              <a:rPr lang="en-US" sz="3200" b="1" dirty="0" smtClean="0">
                <a:solidFill>
                  <a:srgbClr val="FF0000"/>
                </a:solidFill>
              </a:rPr>
              <a:t>BUDGET</a:t>
            </a:r>
            <a:r>
              <a:rPr lang="en-US" sz="3200" dirty="0" smtClean="0"/>
              <a:t>  $$</a:t>
            </a:r>
            <a:endParaRPr lang="en-US" dirty="0"/>
          </a:p>
          <a:p>
            <a:endParaRPr lang="en-US" dirty="0"/>
          </a:p>
        </p:txBody>
      </p:sp>
      <p:pic>
        <p:nvPicPr>
          <p:cNvPr id="5" name="Picture 4" descr="bag_of_money.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82105" y="4902199"/>
            <a:ext cx="1172494" cy="1501091"/>
          </a:xfrm>
          <a:prstGeom prst="rect">
            <a:avLst/>
          </a:prstGeom>
        </p:spPr>
      </p:pic>
    </p:spTree>
    <p:extLst>
      <p:ext uri="{BB962C8B-B14F-4D97-AF65-F5344CB8AC3E}">
        <p14:creationId xmlns:p14="http://schemas.microsoft.com/office/powerpoint/2010/main" xmlns="" val="195385666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468" y="1701799"/>
            <a:ext cx="4182532" cy="4588934"/>
          </a:xfrm>
        </p:spPr>
        <p:txBody>
          <a:bodyPr>
            <a:normAutofit lnSpcReduction="10000"/>
          </a:bodyPr>
          <a:lstStyle/>
          <a:p>
            <a:r>
              <a:rPr lang="en-US" sz="2000" dirty="0" smtClean="0"/>
              <a:t>Soft Costs Include:</a:t>
            </a:r>
          </a:p>
          <a:p>
            <a:pPr lvl="1"/>
            <a:r>
              <a:rPr lang="en-US" sz="1600" dirty="0" smtClean="0"/>
              <a:t>Architect and Engineering Fees</a:t>
            </a:r>
          </a:p>
          <a:p>
            <a:pPr lvl="1"/>
            <a:r>
              <a:rPr lang="en-US" sz="1600" dirty="0" smtClean="0"/>
              <a:t>Project Manager Fees</a:t>
            </a:r>
          </a:p>
          <a:p>
            <a:pPr lvl="1"/>
            <a:r>
              <a:rPr lang="en-US" sz="1600" dirty="0" smtClean="0"/>
              <a:t>Geotechnical Test</a:t>
            </a:r>
          </a:p>
          <a:p>
            <a:pPr lvl="1"/>
            <a:r>
              <a:rPr lang="en-US" sz="1600" dirty="0" smtClean="0"/>
              <a:t>Surveys</a:t>
            </a:r>
          </a:p>
          <a:p>
            <a:pPr lvl="1"/>
            <a:r>
              <a:rPr lang="en-US" sz="1600" dirty="0" smtClean="0"/>
              <a:t>Permit Fees/Impact Fees</a:t>
            </a:r>
          </a:p>
          <a:p>
            <a:pPr lvl="1"/>
            <a:r>
              <a:rPr lang="en-US" sz="1600" dirty="0" smtClean="0"/>
              <a:t>Water and Sewer Fees</a:t>
            </a:r>
          </a:p>
          <a:p>
            <a:pPr lvl="1"/>
            <a:r>
              <a:rPr lang="en-US" sz="1600" dirty="0" smtClean="0"/>
              <a:t>Legal Fees</a:t>
            </a:r>
          </a:p>
          <a:p>
            <a:r>
              <a:rPr lang="en-US" sz="2000" dirty="0" smtClean="0"/>
              <a:t>Hard </a:t>
            </a:r>
            <a:r>
              <a:rPr lang="en-US" sz="2000" dirty="0"/>
              <a:t>Costs Include:</a:t>
            </a:r>
          </a:p>
          <a:p>
            <a:pPr lvl="1"/>
            <a:r>
              <a:rPr lang="en-US" sz="1600" dirty="0" smtClean="0"/>
              <a:t>Temporary Trailers</a:t>
            </a:r>
          </a:p>
          <a:p>
            <a:pPr lvl="1"/>
            <a:r>
              <a:rPr lang="en-US" sz="1600" dirty="0" smtClean="0"/>
              <a:t>Construction/Bricks and Mortar</a:t>
            </a:r>
          </a:p>
          <a:p>
            <a:pPr lvl="1"/>
            <a:r>
              <a:rPr lang="en-US" sz="1600" dirty="0" smtClean="0"/>
              <a:t>Furniture, Fixture, Equipment</a:t>
            </a:r>
          </a:p>
          <a:p>
            <a:pPr lvl="1"/>
            <a:r>
              <a:rPr lang="en-US" sz="1600" dirty="0" smtClean="0"/>
              <a:t>Finishes and Decoration</a:t>
            </a:r>
          </a:p>
          <a:p>
            <a:pPr lvl="1"/>
            <a:r>
              <a:rPr lang="en-US" sz="1600" dirty="0" smtClean="0"/>
              <a:t>Audio and Visual Systems</a:t>
            </a:r>
          </a:p>
          <a:p>
            <a:pPr lvl="1"/>
            <a:r>
              <a:rPr lang="en-US" sz="1600" dirty="0" smtClean="0"/>
              <a:t>IT and Computer Systems</a:t>
            </a:r>
          </a:p>
          <a:p>
            <a:pPr lvl="1"/>
            <a:r>
              <a:rPr lang="en-US" sz="1600" dirty="0" smtClean="0"/>
              <a:t>Contractor Fees</a:t>
            </a:r>
          </a:p>
          <a:p>
            <a:pPr lvl="1"/>
            <a:endParaRPr lang="en-US" sz="1600" dirty="0"/>
          </a:p>
          <a:p>
            <a:pPr marL="457200" lvl="1" indent="0">
              <a:buNone/>
            </a:pPr>
            <a:endParaRPr lang="en-US" sz="12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5" name="Picture 4" descr="bag_of_money.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6277" y="2895151"/>
            <a:ext cx="2349655" cy="3008157"/>
          </a:xfrm>
          <a:prstGeom prst="rect">
            <a:avLst/>
          </a:prstGeom>
        </p:spPr>
      </p:pic>
    </p:spTree>
    <p:extLst>
      <p:ext uri="{BB962C8B-B14F-4D97-AF65-F5344CB8AC3E}">
        <p14:creationId xmlns:p14="http://schemas.microsoft.com/office/powerpoint/2010/main" xmlns="" val="11655162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9067" y="2736684"/>
            <a:ext cx="7941733" cy="1456268"/>
          </a:xfrm>
        </p:spPr>
        <p:txBody>
          <a:bodyPr>
            <a:normAutofit fontScale="70000" lnSpcReduction="20000"/>
          </a:bodyPr>
          <a:lstStyle/>
          <a:p>
            <a:pPr marL="0" indent="0">
              <a:buNone/>
            </a:pPr>
            <a:endParaRPr lang="en-US" sz="2000" dirty="0" smtClean="0"/>
          </a:p>
          <a:p>
            <a:pPr marL="800100" lvl="1" indent="-342900">
              <a:buAutoNum type="arabicPeriod"/>
            </a:pPr>
            <a:r>
              <a:rPr lang="en-US" sz="2400" dirty="0" smtClean="0">
                <a:solidFill>
                  <a:srgbClr val="000000"/>
                </a:solidFill>
              </a:rPr>
              <a:t>IN A PROJECT </a:t>
            </a:r>
            <a:r>
              <a:rPr lang="en-US" sz="2400" b="1" dirty="0" smtClean="0">
                <a:solidFill>
                  <a:srgbClr val="FF0000"/>
                </a:solidFill>
              </a:rPr>
              <a:t>TIME IS MONEY</a:t>
            </a:r>
            <a:r>
              <a:rPr lang="en-US" sz="2400" dirty="0" smtClean="0">
                <a:solidFill>
                  <a:srgbClr val="000000"/>
                </a:solidFill>
              </a:rPr>
              <a:t>.  Any delay in finishing will result in additional SOFT and HARD costs…</a:t>
            </a:r>
          </a:p>
          <a:p>
            <a:pPr marL="457200" lvl="1" indent="0">
              <a:buNone/>
            </a:pPr>
            <a:endParaRPr lang="en-US" sz="2400" dirty="0" smtClean="0">
              <a:solidFill>
                <a:srgbClr val="000000"/>
              </a:solidFill>
            </a:endParaRPr>
          </a:p>
          <a:p>
            <a:pPr marL="800100" lvl="1" indent="-342900">
              <a:buAutoNum type="arabicPeriod"/>
            </a:pPr>
            <a:r>
              <a:rPr lang="en-US" sz="2400" dirty="0" smtClean="0">
                <a:solidFill>
                  <a:srgbClr val="000000"/>
                </a:solidFill>
              </a:rPr>
              <a:t>The project schedule must be understood as a series of tasks arranged in a </a:t>
            </a:r>
            <a:r>
              <a:rPr lang="en-US" sz="2400" b="1" dirty="0" smtClean="0">
                <a:solidFill>
                  <a:srgbClr val="FF0000"/>
                </a:solidFill>
              </a:rPr>
              <a:t>CRITICAL PATH</a:t>
            </a:r>
            <a:r>
              <a:rPr lang="en-US" sz="2400" dirty="0" smtClean="0">
                <a:solidFill>
                  <a:srgbClr val="FF0000"/>
                </a:solidFill>
              </a:rPr>
              <a:t>.</a:t>
            </a:r>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625601"/>
            <a:ext cx="7197975" cy="1077218"/>
          </a:xfrm>
          <a:prstGeom prst="rect">
            <a:avLst/>
          </a:prstGeom>
          <a:noFill/>
        </p:spPr>
        <p:txBody>
          <a:bodyPr wrap="square" rtlCol="0">
            <a:spAutoFit/>
          </a:bodyPr>
          <a:lstStyle/>
          <a:p>
            <a:pPr algn="ctr"/>
            <a:r>
              <a:rPr lang="en-US" sz="3200" b="1" dirty="0" smtClean="0"/>
              <a:t>PROJECT FUNDAMENTALS</a:t>
            </a:r>
          </a:p>
          <a:p>
            <a:pPr algn="ctr"/>
            <a:r>
              <a:rPr lang="en-US" sz="3200" dirty="0" smtClean="0"/>
              <a:t>$$  </a:t>
            </a:r>
            <a:r>
              <a:rPr lang="en-US" sz="3200" b="1" dirty="0" smtClean="0">
                <a:solidFill>
                  <a:srgbClr val="FF0000"/>
                </a:solidFill>
              </a:rPr>
              <a:t>SCHEDULE</a:t>
            </a:r>
            <a:r>
              <a:rPr lang="en-US" sz="3200" dirty="0" smtClean="0"/>
              <a:t>  $$</a:t>
            </a:r>
          </a:p>
        </p:txBody>
      </p:sp>
      <p:pic>
        <p:nvPicPr>
          <p:cNvPr id="5" name="Picture 4" descr="12822267-calendar-with-month-and-clock-on-the-white-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94666" y="4758266"/>
            <a:ext cx="1676400" cy="1676400"/>
          </a:xfrm>
          <a:prstGeom prst="rect">
            <a:avLst/>
          </a:prstGeom>
        </p:spPr>
      </p:pic>
    </p:spTree>
    <p:extLst>
      <p:ext uri="{BB962C8B-B14F-4D97-AF65-F5344CB8AC3E}">
        <p14:creationId xmlns:p14="http://schemas.microsoft.com/office/powerpoint/2010/main" xmlns="" val="30223186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533" y="1944722"/>
            <a:ext cx="7941733" cy="3570983"/>
          </a:xfrm>
        </p:spPr>
        <p:txBody>
          <a:bodyPr>
            <a:normAutofit fontScale="70000" lnSpcReduction="20000"/>
          </a:bodyPr>
          <a:lstStyle/>
          <a:p>
            <a:pPr marL="0" indent="0">
              <a:buNone/>
            </a:pPr>
            <a:endParaRPr lang="en-US" sz="2000" dirty="0" smtClean="0"/>
          </a:p>
          <a:p>
            <a:r>
              <a:rPr lang="en-US" dirty="0"/>
              <a:t>The </a:t>
            </a:r>
            <a:r>
              <a:rPr lang="en-US" dirty="0" smtClean="0"/>
              <a:t>Project Critical Path the </a:t>
            </a:r>
            <a:r>
              <a:rPr lang="en-US" dirty="0"/>
              <a:t>following:</a:t>
            </a:r>
          </a:p>
          <a:p>
            <a:pPr lvl="1"/>
            <a:r>
              <a:rPr lang="en-US" dirty="0"/>
              <a:t>A list of all activities required to complete the </a:t>
            </a:r>
            <a:r>
              <a:rPr lang="en-US" dirty="0" smtClean="0"/>
              <a:t>project,</a:t>
            </a:r>
            <a:endParaRPr lang="en-US" dirty="0"/>
          </a:p>
          <a:p>
            <a:pPr lvl="1"/>
            <a:r>
              <a:rPr lang="en-US" dirty="0"/>
              <a:t>The time (duration) that each activity will take to completion,</a:t>
            </a:r>
          </a:p>
          <a:p>
            <a:pPr lvl="1"/>
            <a:r>
              <a:rPr lang="en-US" dirty="0"/>
              <a:t>The dependencies between the activities and,</a:t>
            </a:r>
          </a:p>
          <a:p>
            <a:pPr lvl="1"/>
            <a:r>
              <a:rPr lang="en-US" dirty="0"/>
              <a:t>Logical end points such as milestones or deliverable items</a:t>
            </a:r>
            <a:r>
              <a:rPr lang="en-US" dirty="0" smtClean="0"/>
              <a:t>.</a:t>
            </a:r>
          </a:p>
          <a:p>
            <a:pPr lvl="1"/>
            <a:r>
              <a:rPr lang="en-US" dirty="0" smtClean="0"/>
              <a:t>A project schedule may include many simultaneous tasks, but only those in the sequence required to finish the project on time are included in the </a:t>
            </a:r>
            <a:r>
              <a:rPr lang="en-US" b="1" dirty="0" smtClean="0">
                <a:solidFill>
                  <a:srgbClr val="FF0000"/>
                </a:solidFill>
              </a:rPr>
              <a:t>CRITICAL PATH</a:t>
            </a:r>
            <a:r>
              <a:rPr lang="en-US" dirty="0" smtClean="0"/>
              <a:t>.</a:t>
            </a:r>
            <a:endParaRPr lang="en-US" dirty="0"/>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872067" y="879029"/>
            <a:ext cx="7747000" cy="1077218"/>
          </a:xfrm>
          <a:prstGeom prst="rect">
            <a:avLst/>
          </a:prstGeom>
          <a:noFill/>
        </p:spPr>
        <p:txBody>
          <a:bodyPr wrap="square" rtlCol="0">
            <a:spAutoFit/>
          </a:bodyPr>
          <a:lstStyle/>
          <a:p>
            <a:pPr algn="ctr"/>
            <a:endParaRPr lang="en-US" sz="3200" dirty="0" smtClean="0"/>
          </a:p>
          <a:p>
            <a:pPr algn="ctr"/>
            <a:r>
              <a:rPr lang="en-US" sz="3200" dirty="0" smtClean="0"/>
              <a:t>  </a:t>
            </a:r>
            <a:r>
              <a:rPr lang="en-US" sz="3200" b="1" dirty="0" smtClean="0">
                <a:solidFill>
                  <a:srgbClr val="FF0000"/>
                </a:solidFill>
              </a:rPr>
              <a:t>THE CRITICAL PATH SCHEDULE</a:t>
            </a:r>
            <a:r>
              <a:rPr lang="en-US" sz="3200" dirty="0" smtClean="0"/>
              <a:t>  </a:t>
            </a:r>
          </a:p>
        </p:txBody>
      </p:sp>
      <p:pic>
        <p:nvPicPr>
          <p:cNvPr id="11" name="Picture 10"/>
          <p:cNvPicPr>
            <a:picLocks noChangeAspect="1"/>
          </p:cNvPicPr>
          <p:nvPr/>
        </p:nvPicPr>
        <p:blipFill>
          <a:blip r:embed="rId3" cstate="print"/>
          <a:stretch>
            <a:fillRect/>
          </a:stretch>
        </p:blipFill>
        <p:spPr>
          <a:xfrm>
            <a:off x="3860799" y="5032459"/>
            <a:ext cx="3886201" cy="1649538"/>
          </a:xfrm>
          <a:prstGeom prst="rect">
            <a:avLst/>
          </a:prstGeom>
        </p:spPr>
      </p:pic>
    </p:spTree>
    <p:extLst>
      <p:ext uri="{BB962C8B-B14F-4D97-AF65-F5344CB8AC3E}">
        <p14:creationId xmlns:p14="http://schemas.microsoft.com/office/powerpoint/2010/main" xmlns="" val="40226303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80" y="2446866"/>
            <a:ext cx="5731933" cy="2167468"/>
          </a:xfrm>
        </p:spPr>
        <p:txBody>
          <a:bodyPr>
            <a:normAutofit/>
          </a:bodyPr>
          <a:lstStyle/>
          <a:p>
            <a:pPr marL="457200" lvl="1" indent="0">
              <a:buNone/>
            </a:pPr>
            <a:endParaRPr lang="en-US" sz="2400" b="1" dirty="0" smtClean="0">
              <a:solidFill>
                <a:srgbClr val="FF0000"/>
              </a:solidFill>
            </a:endParaRPr>
          </a:p>
          <a:p>
            <a:pPr marL="800100" lvl="1" indent="-342900">
              <a:buFont typeface="Arial" pitchFamily="34" charset="0"/>
              <a:buAutoNum type="arabicPeriod"/>
            </a:pPr>
            <a:r>
              <a:rPr lang="en-US" sz="2200" b="1" dirty="0" smtClean="0">
                <a:solidFill>
                  <a:srgbClr val="FF0000"/>
                </a:solidFill>
              </a:rPr>
              <a:t>Traditional Design-Bid-Build</a:t>
            </a:r>
          </a:p>
          <a:p>
            <a:pPr marL="800100" lvl="1" indent="-342900">
              <a:buFont typeface="Arial" pitchFamily="34" charset="0"/>
              <a:buAutoNum type="arabicPeriod"/>
            </a:pPr>
            <a:r>
              <a:rPr lang="en-US" sz="2200" b="1" dirty="0">
                <a:solidFill>
                  <a:srgbClr val="FF0000"/>
                </a:solidFill>
              </a:rPr>
              <a:t>Design-</a:t>
            </a:r>
            <a:r>
              <a:rPr lang="en-US" sz="2200" b="1" dirty="0" smtClean="0">
                <a:solidFill>
                  <a:srgbClr val="FF0000"/>
                </a:solidFill>
              </a:rPr>
              <a:t>Build</a:t>
            </a:r>
          </a:p>
          <a:p>
            <a:pPr marL="800100" lvl="1" indent="-342900">
              <a:buAutoNum type="arabicPeriod"/>
            </a:pPr>
            <a:r>
              <a:rPr lang="en-US" sz="2200" b="1" dirty="0" smtClean="0">
                <a:solidFill>
                  <a:srgbClr val="FF0000"/>
                </a:solidFill>
              </a:rPr>
              <a:t>Construction Management</a:t>
            </a:r>
            <a:endParaRPr lang="en-US" sz="2200" b="1" dirty="0"/>
          </a:p>
          <a:p>
            <a:pPr marL="457200" lvl="1" indent="0">
              <a:buNone/>
            </a:pPr>
            <a:endParaRPr lang="en-US" sz="2400" dirty="0" smtClean="0"/>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417638"/>
            <a:ext cx="7197975" cy="1969770"/>
          </a:xfrm>
          <a:prstGeom prst="rect">
            <a:avLst/>
          </a:prstGeom>
          <a:noFill/>
        </p:spPr>
        <p:txBody>
          <a:bodyPr wrap="square" rtlCol="0">
            <a:spAutoFit/>
          </a:bodyPr>
          <a:lstStyle/>
          <a:p>
            <a:pPr algn="ctr"/>
            <a:r>
              <a:rPr lang="en-US" sz="3200" b="1" dirty="0" smtClean="0">
                <a:solidFill>
                  <a:srgbClr val="FF0000"/>
                </a:solidFill>
              </a:rPr>
              <a:t>PROJECT FUNDAMENTALS</a:t>
            </a:r>
          </a:p>
          <a:p>
            <a:pPr algn="ctr"/>
            <a:r>
              <a:rPr lang="en-US" dirty="0" smtClean="0"/>
              <a:t>Once the Scope, Budget, and Schedule are Defined a decision is made regarding how the project will be ‘DELIVERED’. The available choices include:</a:t>
            </a:r>
          </a:p>
          <a:p>
            <a:pPr algn="ctr"/>
            <a:endParaRPr lang="en-US" dirty="0"/>
          </a:p>
          <a:p>
            <a:endParaRPr lang="en-US" dirty="0"/>
          </a:p>
        </p:txBody>
      </p:sp>
      <p:pic>
        <p:nvPicPr>
          <p:cNvPr id="11" name="Picture 10"/>
          <p:cNvPicPr>
            <a:picLocks noChangeAspect="1"/>
          </p:cNvPicPr>
          <p:nvPr/>
        </p:nvPicPr>
        <p:blipFill>
          <a:blip r:embed="rId3" cstate="print"/>
          <a:stretch>
            <a:fillRect/>
          </a:stretch>
        </p:blipFill>
        <p:spPr>
          <a:xfrm>
            <a:off x="6189133" y="3043765"/>
            <a:ext cx="2209800" cy="3497009"/>
          </a:xfrm>
          <a:prstGeom prst="rect">
            <a:avLst/>
          </a:prstGeom>
        </p:spPr>
      </p:pic>
      <p:pic>
        <p:nvPicPr>
          <p:cNvPr id="12" name="Picture 11"/>
          <p:cNvPicPr>
            <a:picLocks noChangeAspect="1"/>
          </p:cNvPicPr>
          <p:nvPr/>
        </p:nvPicPr>
        <p:blipFill>
          <a:blip r:embed="rId4" cstate="print"/>
          <a:stretch>
            <a:fillRect/>
          </a:stretch>
        </p:blipFill>
        <p:spPr>
          <a:xfrm>
            <a:off x="2003780" y="4614334"/>
            <a:ext cx="3245554" cy="1947332"/>
          </a:xfrm>
          <a:prstGeom prst="rect">
            <a:avLst/>
          </a:prstGeom>
        </p:spPr>
      </p:pic>
    </p:spTree>
    <p:extLst>
      <p:ext uri="{BB962C8B-B14F-4D97-AF65-F5344CB8AC3E}">
        <p14:creationId xmlns:p14="http://schemas.microsoft.com/office/powerpoint/2010/main" xmlns="" val="6196619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7" name="Picture 6"/>
          <p:cNvPicPr>
            <a:picLocks noChangeAspect="1"/>
          </p:cNvPicPr>
          <p:nvPr/>
        </p:nvPicPr>
        <p:blipFill>
          <a:blip r:embed="rId3" cstate="print"/>
          <a:stretch>
            <a:fillRect/>
          </a:stretch>
        </p:blipFill>
        <p:spPr>
          <a:xfrm>
            <a:off x="982133" y="2015877"/>
            <a:ext cx="7675534" cy="2776256"/>
          </a:xfrm>
          <a:prstGeom prst="rect">
            <a:avLst/>
          </a:prstGeom>
        </p:spPr>
      </p:pic>
    </p:spTree>
    <p:extLst>
      <p:ext uri="{BB962C8B-B14F-4D97-AF65-F5344CB8AC3E}">
        <p14:creationId xmlns:p14="http://schemas.microsoft.com/office/powerpoint/2010/main" xmlns="" val="4208352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5" name="Picture 4"/>
          <p:cNvPicPr>
            <a:picLocks noChangeAspect="1"/>
          </p:cNvPicPr>
          <p:nvPr/>
        </p:nvPicPr>
        <p:blipFill>
          <a:blip r:embed="rId3" cstate="print"/>
          <a:stretch>
            <a:fillRect/>
          </a:stretch>
        </p:blipFill>
        <p:spPr>
          <a:xfrm>
            <a:off x="2446865" y="1549933"/>
            <a:ext cx="4089402" cy="4242892"/>
          </a:xfrm>
          <a:prstGeom prst="rect">
            <a:avLst/>
          </a:prstGeom>
        </p:spPr>
      </p:pic>
    </p:spTree>
    <p:extLst>
      <p:ext uri="{BB962C8B-B14F-4D97-AF65-F5344CB8AC3E}">
        <p14:creationId xmlns:p14="http://schemas.microsoft.com/office/powerpoint/2010/main" xmlns="" val="4208352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8" y="1607621"/>
            <a:ext cx="7485840" cy="4860912"/>
          </a:xfrm>
        </p:spPr>
        <p:txBody>
          <a:bodyPr>
            <a:normAutofit/>
          </a:bodyPr>
          <a:lstStyle/>
          <a:p>
            <a:pPr>
              <a:buNone/>
            </a:pPr>
            <a:r>
              <a:rPr lang="en-US" sz="2000" dirty="0" smtClean="0"/>
              <a:t>ARCHDIOCESE OF MIAMI PROJECT PROCEDURES</a:t>
            </a:r>
          </a:p>
          <a:p>
            <a:pPr>
              <a:buNone/>
            </a:pPr>
            <a:endParaRPr lang="en-US" sz="2000" b="1" i="1" dirty="0">
              <a:solidFill>
                <a:schemeClr val="accent1">
                  <a:lumMod val="75000"/>
                </a:schemeClr>
              </a:solidFill>
            </a:endParaRPr>
          </a:p>
          <a:p>
            <a:pPr marL="457200" indent="-457200">
              <a:buFont typeface="+mj-lt"/>
              <a:buAutoNum type="arabicPeriod"/>
            </a:pPr>
            <a:r>
              <a:rPr lang="en-US" sz="2000" b="1" i="1" dirty="0" smtClean="0">
                <a:solidFill>
                  <a:schemeClr val="accent1">
                    <a:lumMod val="75000"/>
                  </a:schemeClr>
                </a:solidFill>
              </a:rPr>
              <a:t>EMERGENCY PROJECTS</a:t>
            </a:r>
          </a:p>
          <a:p>
            <a:pPr marL="457200" indent="-457200">
              <a:buFont typeface="+mj-lt"/>
              <a:buAutoNum type="arabicPeriod"/>
            </a:pPr>
            <a:r>
              <a:rPr lang="en-US" sz="2000" b="1" i="1" dirty="0" smtClean="0">
                <a:solidFill>
                  <a:schemeClr val="accent1">
                    <a:lumMod val="75000"/>
                  </a:schemeClr>
                </a:solidFill>
              </a:rPr>
              <a:t>SMALL CONSTRUCTION PROJECTS (UNDER $25,000)</a:t>
            </a:r>
          </a:p>
          <a:p>
            <a:pPr marL="457200" indent="-457200">
              <a:buFont typeface="+mj-lt"/>
              <a:buAutoNum type="arabicPeriod"/>
            </a:pPr>
            <a:r>
              <a:rPr lang="en-US" sz="2000" b="1" i="1" dirty="0" smtClean="0">
                <a:solidFill>
                  <a:schemeClr val="accent1">
                    <a:lumMod val="75000"/>
                  </a:schemeClr>
                </a:solidFill>
              </a:rPr>
              <a:t>MINOR Capital Construction </a:t>
            </a:r>
            <a:r>
              <a:rPr lang="en-US" sz="2000" b="1" i="1" dirty="0">
                <a:solidFill>
                  <a:schemeClr val="accent1">
                    <a:lumMod val="75000"/>
                  </a:schemeClr>
                </a:solidFill>
              </a:rPr>
              <a:t>Projects </a:t>
            </a:r>
            <a:r>
              <a:rPr lang="en-US" sz="2000" b="1" i="1" dirty="0" smtClean="0">
                <a:solidFill>
                  <a:schemeClr val="accent1">
                    <a:lumMod val="75000"/>
                  </a:schemeClr>
                </a:solidFill>
              </a:rPr>
              <a:t>(minor renovations</a:t>
            </a:r>
            <a:r>
              <a:rPr lang="en-US" sz="2000" b="1" i="1" dirty="0">
                <a:solidFill>
                  <a:schemeClr val="accent1">
                    <a:lumMod val="75000"/>
                  </a:schemeClr>
                </a:solidFill>
              </a:rPr>
              <a:t>, remodeling, maintenance, and roofing $25,000 or </a:t>
            </a:r>
            <a:r>
              <a:rPr lang="en-US" sz="2000" b="1" i="1" dirty="0" smtClean="0">
                <a:solidFill>
                  <a:schemeClr val="accent1">
                    <a:lumMod val="75000"/>
                  </a:schemeClr>
                </a:solidFill>
              </a:rPr>
              <a:t>more)</a:t>
            </a:r>
          </a:p>
          <a:p>
            <a:pPr marL="457200" indent="-457200">
              <a:buFont typeface="+mj-lt"/>
              <a:buAutoNum type="arabicPeriod"/>
            </a:pPr>
            <a:r>
              <a:rPr lang="en-US" sz="2000" b="1" i="1" dirty="0" smtClean="0">
                <a:solidFill>
                  <a:schemeClr val="accent1">
                    <a:lumMod val="75000"/>
                  </a:schemeClr>
                </a:solidFill>
              </a:rPr>
              <a:t>MAJOR Capital Construction Projects (new buildings, major remodeling and expansions)</a:t>
            </a:r>
          </a:p>
          <a:p>
            <a:pPr marL="457200" indent="-457200">
              <a:buFont typeface="+mj-lt"/>
              <a:buAutoNum type="arabicPeriod"/>
            </a:pPr>
            <a:r>
              <a:rPr lang="en-US" sz="2000" b="1" i="1" dirty="0" smtClean="0">
                <a:solidFill>
                  <a:schemeClr val="accent1">
                    <a:lumMod val="75000"/>
                  </a:schemeClr>
                </a:solidFill>
              </a:rPr>
              <a:t>Miscellaneous Project types (40 year </a:t>
            </a:r>
            <a:r>
              <a:rPr lang="en-US" sz="2000" b="1" i="1" dirty="0" err="1" smtClean="0">
                <a:solidFill>
                  <a:schemeClr val="accent1">
                    <a:lumMod val="75000"/>
                  </a:schemeClr>
                </a:solidFill>
              </a:rPr>
              <a:t>recertifications</a:t>
            </a:r>
            <a:r>
              <a:rPr lang="en-US" sz="2000" b="1" i="1" dirty="0" smtClean="0">
                <a:solidFill>
                  <a:schemeClr val="accent1">
                    <a:lumMod val="75000"/>
                  </a:schemeClr>
                </a:solidFill>
              </a:rPr>
              <a:t>, building demolition, violations, Carnival Agreements)</a:t>
            </a:r>
          </a:p>
          <a:p>
            <a:pPr marL="457200" indent="-457200">
              <a:buFont typeface="+mj-lt"/>
              <a:buAutoNum type="arabicPeriod"/>
            </a:pPr>
            <a:endParaRPr lang="en-US" sz="2000" b="1" i="1" dirty="0" smtClean="0">
              <a:solidFill>
                <a:schemeClr val="accent1">
                  <a:lumMod val="75000"/>
                </a:schemeClr>
              </a:solidFill>
            </a:endParaRPr>
          </a:p>
          <a:p>
            <a:pPr marL="457200" indent="-457200">
              <a:buFont typeface="+mj-lt"/>
              <a:buAutoNum type="arabicPeriod"/>
            </a:pPr>
            <a:endParaRPr lang="en-US" sz="2000" b="1" i="1" dirty="0" smtClean="0">
              <a:solidFill>
                <a:schemeClr val="accent1">
                  <a:lumMod val="75000"/>
                </a:schemeClr>
              </a:solidFill>
            </a:endParaRPr>
          </a:p>
          <a:p>
            <a:pPr marL="457200" indent="-457200">
              <a:buFont typeface="+mj-lt"/>
              <a:buAutoNum type="arabicPeriod"/>
            </a:pPr>
            <a:endParaRPr lang="en-US" sz="2000" b="1" i="1" dirty="0" smtClean="0">
              <a:solidFill>
                <a:schemeClr val="accent1">
                  <a:lumMod val="75000"/>
                </a:schemeClr>
              </a:solidFill>
            </a:endParaRPr>
          </a:p>
          <a:p>
            <a:pPr marL="457200" indent="-457200">
              <a:buFont typeface="+mj-lt"/>
              <a:buAutoNum type="arabicPeriod"/>
            </a:pPr>
            <a:endParaRPr lang="en-US" sz="2000" b="1" i="1" dirty="0" smtClean="0">
              <a:solidFill>
                <a:schemeClr val="accent1">
                  <a:lumMod val="75000"/>
                </a:schemeClr>
              </a:solidFill>
            </a:endParaRP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p:txBody>
          <a:bodyPr/>
          <a:lstStyle/>
          <a:p>
            <a:endParaRPr lang="en-US" dirty="0"/>
          </a:p>
        </p:txBody>
      </p:sp>
      <p:sp>
        <p:nvSpPr>
          <p:cNvPr id="11"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2" name="TextBox 11"/>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Tree>
    <p:extLst>
      <p:ext uri="{BB962C8B-B14F-4D97-AF65-F5344CB8AC3E}">
        <p14:creationId xmlns:p14="http://schemas.microsoft.com/office/powerpoint/2010/main" xmlns="" val="388359906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1558" y="1524057"/>
            <a:ext cx="8044641" cy="4593640"/>
          </a:xfrm>
        </p:spPr>
        <p:txBody>
          <a:bodyPr>
            <a:normAutofit/>
          </a:bodyPr>
          <a:lstStyle/>
          <a:p>
            <a:pPr>
              <a:buNone/>
            </a:pPr>
            <a:r>
              <a:rPr lang="en-US" sz="2000" b="1" i="1" dirty="0" smtClean="0">
                <a:solidFill>
                  <a:srgbClr val="C00000"/>
                </a:solidFill>
              </a:rPr>
              <a:t>Emergency Projects (Fires, Floods, Broken Waterlines)</a:t>
            </a:r>
            <a:endParaRPr lang="en-US" sz="2000" b="1" i="1" dirty="0">
              <a:solidFill>
                <a:srgbClr val="C00000"/>
              </a:solidFill>
            </a:endParaRPr>
          </a:p>
          <a:p>
            <a:r>
              <a:rPr lang="en-US" sz="2000" dirty="0" smtClean="0"/>
              <a:t>First: ACT to Address the emergency locally:</a:t>
            </a:r>
          </a:p>
          <a:p>
            <a:pPr lvl="1"/>
            <a:r>
              <a:rPr lang="en-US" sz="1800" dirty="0" smtClean="0"/>
              <a:t>Stay Calm, Stay Safe!</a:t>
            </a:r>
          </a:p>
          <a:p>
            <a:pPr lvl="1"/>
            <a:r>
              <a:rPr lang="en-US" sz="1800" dirty="0" smtClean="0"/>
              <a:t>Call </a:t>
            </a:r>
            <a:r>
              <a:rPr lang="en-US" sz="1800" dirty="0" smtClean="0">
                <a:solidFill>
                  <a:srgbClr val="C00000"/>
                </a:solidFill>
              </a:rPr>
              <a:t>911</a:t>
            </a:r>
            <a:r>
              <a:rPr lang="en-US" sz="1800" dirty="0" smtClean="0"/>
              <a:t> if emergency is life threatening and warranted (fire, injury, etc…)</a:t>
            </a:r>
          </a:p>
          <a:p>
            <a:pPr lvl="1"/>
            <a:r>
              <a:rPr lang="en-US" sz="1800" dirty="0" smtClean="0"/>
              <a:t>Turn off water valves, use extinguishers only if safe to do so.</a:t>
            </a:r>
          </a:p>
          <a:p>
            <a:pPr marL="457200" lvl="1" indent="0">
              <a:buNone/>
            </a:pPr>
            <a:endParaRPr lang="en-US" sz="1800" dirty="0" smtClean="0"/>
          </a:p>
          <a:p>
            <a:r>
              <a:rPr lang="en-US" sz="2000" b="1" dirty="0" smtClean="0">
                <a:solidFill>
                  <a:srgbClr val="C00000"/>
                </a:solidFill>
              </a:rPr>
              <a:t>Second: Call GB Hotline @ 877-376-2561 (client 060001)</a:t>
            </a:r>
          </a:p>
          <a:p>
            <a:pPr marL="457200" lvl="1" indent="0">
              <a:buNone/>
            </a:pPr>
            <a:r>
              <a:rPr lang="en-US" sz="1200" dirty="0" smtClean="0">
                <a:solidFill>
                  <a:srgbClr val="C00000"/>
                </a:solidFill>
              </a:rPr>
              <a:t>(THIS # SHOULD BE READILY AVAILABLE AND PROGRAMMED </a:t>
            </a:r>
          </a:p>
          <a:p>
            <a:pPr marL="457200" lvl="1" indent="0">
              <a:buNone/>
            </a:pPr>
            <a:r>
              <a:rPr lang="en-US" sz="1200" dirty="0" smtClean="0">
                <a:solidFill>
                  <a:srgbClr val="C00000"/>
                </a:solidFill>
              </a:rPr>
              <a:t>IN YOUR CELL PHONES)</a:t>
            </a:r>
            <a:endParaRPr lang="en-US" sz="1200" dirty="0" smtClean="0">
              <a:solidFill>
                <a:srgbClr val="FF0000"/>
              </a:solidFill>
            </a:endParaRPr>
          </a:p>
          <a:p>
            <a:pPr marL="457200" lvl="1" indent="0">
              <a:buNone/>
            </a:pPr>
            <a:endParaRPr lang="en-US" sz="1200" dirty="0" smtClean="0">
              <a:solidFill>
                <a:srgbClr val="FF0000"/>
              </a:solidFill>
            </a:endParaRPr>
          </a:p>
          <a:p>
            <a:pPr marL="457200" lvl="1" indent="0">
              <a:buNone/>
            </a:pPr>
            <a:endParaRPr lang="en-US" sz="1200" dirty="0" smtClean="0">
              <a:solidFill>
                <a:srgbClr val="FF0000"/>
              </a:solidFill>
            </a:endParaRPr>
          </a:p>
          <a:p>
            <a:r>
              <a:rPr lang="en-US" sz="2000" dirty="0" smtClean="0"/>
              <a:t>Third: Call David Prada  (305-951-4058 cell)</a:t>
            </a: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7" name="Picture 2" descr="http://t2.gstatic.com/images?q=tbn:ANd9GcTfAUjbzrYPDfjkos6-cWjfD8P2-MVRZSUx3_xBUjXFy_eLMSXWQ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7683" y="4521201"/>
            <a:ext cx="1325555" cy="1769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344785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8" y="1417638"/>
            <a:ext cx="7739841" cy="5275262"/>
          </a:xfrm>
        </p:spPr>
        <p:txBody>
          <a:bodyPr>
            <a:normAutofit fontScale="92500" lnSpcReduction="10000"/>
          </a:bodyPr>
          <a:lstStyle/>
          <a:p>
            <a:pPr>
              <a:buNone/>
            </a:pPr>
            <a:r>
              <a:rPr lang="en-US" sz="2000" b="1" i="1" dirty="0" smtClean="0">
                <a:solidFill>
                  <a:schemeClr val="accent1">
                    <a:lumMod val="75000"/>
                  </a:schemeClr>
                </a:solidFill>
              </a:rPr>
              <a:t>Small Projects (Under $25,000)</a:t>
            </a:r>
            <a:endParaRPr lang="en-US" sz="2000" b="1" i="1" dirty="0">
              <a:solidFill>
                <a:schemeClr val="accent1">
                  <a:lumMod val="75000"/>
                </a:schemeClr>
              </a:solidFill>
            </a:endParaRPr>
          </a:p>
          <a:p>
            <a:r>
              <a:rPr lang="en-US" sz="2000" dirty="0" smtClean="0"/>
              <a:t>Call Building and Property Office for assistance and guidance.</a:t>
            </a:r>
          </a:p>
          <a:p>
            <a:r>
              <a:rPr lang="en-US" sz="2000" dirty="0" smtClean="0"/>
              <a:t>Parish must define (Building and Property Office can help):</a:t>
            </a:r>
          </a:p>
          <a:p>
            <a:pPr lvl="1"/>
            <a:r>
              <a:rPr lang="en-US" sz="1600" dirty="0" smtClean="0"/>
              <a:t>Scope (what is included in the project? Are permits needed?)</a:t>
            </a:r>
          </a:p>
          <a:p>
            <a:pPr lvl="1"/>
            <a:r>
              <a:rPr lang="en-US" sz="1600" dirty="0" smtClean="0"/>
              <a:t>Budget (what is estimated total value of the project-hard/soft cost)</a:t>
            </a:r>
          </a:p>
          <a:p>
            <a:pPr lvl="1"/>
            <a:r>
              <a:rPr lang="en-US" sz="1600" dirty="0" smtClean="0"/>
              <a:t>Time (how long will project take?)</a:t>
            </a:r>
            <a:endParaRPr lang="en-US" sz="1200" dirty="0" smtClean="0">
              <a:solidFill>
                <a:srgbClr val="FF0000"/>
              </a:solidFill>
            </a:endParaRPr>
          </a:p>
          <a:p>
            <a:r>
              <a:rPr lang="en-US" sz="2000" dirty="0" smtClean="0"/>
              <a:t>Parish obtains Bids/Prices/Insurance Documents from 3 Qualified Vendors and prepares ADOM Contract.</a:t>
            </a:r>
          </a:p>
          <a:p>
            <a:pPr lvl="1">
              <a:buNone/>
            </a:pPr>
            <a:r>
              <a:rPr lang="en-US" sz="1600" dirty="0" smtClean="0"/>
              <a:t>* BEFORE soliciting 3 bids/prices you must provide the vendors the following in order to confirm they can meet ADOM requirements:</a:t>
            </a:r>
          </a:p>
          <a:p>
            <a:pPr lvl="1"/>
            <a:r>
              <a:rPr lang="en-US" sz="1600" dirty="0" smtClean="0"/>
              <a:t>ADOM Standard Construction Contract (even if Pro-Bono)</a:t>
            </a:r>
          </a:p>
          <a:p>
            <a:pPr lvl="1"/>
            <a:r>
              <a:rPr lang="en-US" sz="1600" dirty="0" smtClean="0"/>
              <a:t>ADOM Insurance Requirements (even if Pro-Bono)</a:t>
            </a:r>
          </a:p>
          <a:p>
            <a:pPr lvl="0"/>
            <a:r>
              <a:rPr lang="en-US" sz="2000" dirty="0" smtClean="0"/>
              <a:t>Submit all documentation to Building and Property Office for review. All contracts, permits, and forms that need “OWNER SIGNATURE” are submitted to the Building and Property Office for verification and signature by Archbishop Wenski as Owner.</a:t>
            </a:r>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0" name="Picture 9" descr="small logo e-library.gif"/>
          <p:cNvPicPr>
            <a:picLocks noChangeAspect="1"/>
          </p:cNvPicPr>
          <p:nvPr/>
        </p:nvPicPr>
        <p:blipFill>
          <a:blip r:embed="rId3" cstate="print"/>
          <a:stretch>
            <a:fillRect/>
          </a:stretch>
        </p:blipFill>
        <p:spPr>
          <a:xfrm>
            <a:off x="7770969" y="4417788"/>
            <a:ext cx="865030" cy="395512"/>
          </a:xfrm>
          <a:prstGeom prst="rect">
            <a:avLst/>
          </a:prstGeom>
        </p:spPr>
      </p:pic>
    </p:spTree>
    <p:extLst>
      <p:ext uri="{BB962C8B-B14F-4D97-AF65-F5344CB8AC3E}">
        <p14:creationId xmlns:p14="http://schemas.microsoft.com/office/powerpoint/2010/main" xmlns="" val="29745506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9" y="1954754"/>
            <a:ext cx="7485840" cy="4210706"/>
          </a:xfrm>
        </p:spPr>
        <p:txBody>
          <a:bodyPr>
            <a:normAutofit/>
          </a:bodyPr>
          <a:lstStyle/>
          <a:p>
            <a:pPr>
              <a:buNone/>
            </a:pPr>
            <a:r>
              <a:rPr lang="en-US" sz="2000" dirty="0" smtClean="0"/>
              <a:t>Mission </a:t>
            </a:r>
            <a:r>
              <a:rPr lang="en-US" sz="2000" dirty="0"/>
              <a:t>Statement</a:t>
            </a:r>
            <a:r>
              <a:rPr lang="en-US" sz="2000" dirty="0" smtClean="0"/>
              <a:t>:</a:t>
            </a:r>
            <a:endParaRPr lang="en-US" sz="2000" dirty="0"/>
          </a:p>
          <a:p>
            <a:pPr marL="0" indent="0" algn="just">
              <a:buNone/>
            </a:pPr>
            <a:r>
              <a:rPr lang="en-US" sz="2000" dirty="0"/>
              <a:t>To Support the Archdiocese of Miami in Proclaiming the Good News of Christ through the work that we do related to its Buildings and Properties.  We are charged with being faithful stewards of Archdiocesan assets, and with </a:t>
            </a:r>
            <a:r>
              <a:rPr lang="en-US" sz="2000" b="1" i="1" dirty="0">
                <a:solidFill>
                  <a:schemeClr val="accent1">
                    <a:lumMod val="75000"/>
                  </a:schemeClr>
                </a:solidFill>
              </a:rPr>
              <a:t>providing professional guidance and assistance to Church entities in the planning and overseeing of maintenance and construction projects.</a:t>
            </a:r>
          </a:p>
          <a:p>
            <a:pPr>
              <a:buNone/>
            </a:pPr>
            <a:endParaRPr lang="en-US" sz="2000" dirty="0" smtClean="0"/>
          </a:p>
          <a:p>
            <a:pPr marL="0" indent="0">
              <a:buNone/>
            </a:pPr>
            <a:r>
              <a:rPr lang="en-US" sz="2000" dirty="0" smtClean="0"/>
              <a:t>When planning a project for your parish refer to the detailed </a:t>
            </a:r>
            <a:r>
              <a:rPr lang="en-US" sz="2000" b="1" i="1" dirty="0" smtClean="0">
                <a:solidFill>
                  <a:schemeClr val="accent1">
                    <a:lumMod val="75000"/>
                  </a:schemeClr>
                </a:solidFill>
              </a:rPr>
              <a:t>ADOM Building and Property Office Project Procedures Outline (refer to handout)</a:t>
            </a: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p:txBody>
          <a:bodyPr/>
          <a:lstStyle/>
          <a:p>
            <a:endParaRPr lang="en-US" dirty="0"/>
          </a:p>
        </p:txBody>
      </p:sp>
      <p:sp>
        <p:nvSpPr>
          <p:cNvPr id="11"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2" name="TextBox 11"/>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7" name="Picture 6" descr="small logo e-library.gif"/>
          <p:cNvPicPr>
            <a:picLocks noChangeAspect="1"/>
          </p:cNvPicPr>
          <p:nvPr/>
        </p:nvPicPr>
        <p:blipFill>
          <a:blip r:embed="rId3" cstate="print"/>
          <a:stretch>
            <a:fillRect/>
          </a:stretch>
        </p:blipFill>
        <p:spPr>
          <a:xfrm>
            <a:off x="7821769" y="4887688"/>
            <a:ext cx="865030" cy="395512"/>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9" y="1417638"/>
            <a:ext cx="7485840" cy="5440362"/>
          </a:xfrm>
        </p:spPr>
        <p:txBody>
          <a:bodyPr>
            <a:normAutofit fontScale="40000" lnSpcReduction="20000"/>
          </a:bodyPr>
          <a:lstStyle/>
          <a:p>
            <a:pPr marL="0" indent="0">
              <a:buNone/>
            </a:pPr>
            <a:r>
              <a:rPr lang="en-US" sz="4200" b="1" i="1" dirty="0" smtClean="0">
                <a:solidFill>
                  <a:schemeClr val="accent1">
                    <a:lumMod val="75000"/>
                  </a:schemeClr>
                </a:solidFill>
              </a:rPr>
              <a:t>Minor Capital Projects (additions, renovations, remodeling, maintenance, and roofing $25,000 or more) </a:t>
            </a:r>
            <a:endParaRPr lang="en-US" sz="4200" b="1" i="1" dirty="0">
              <a:solidFill>
                <a:schemeClr val="accent1">
                  <a:lumMod val="75000"/>
                </a:schemeClr>
              </a:solidFill>
            </a:endParaRPr>
          </a:p>
          <a:p>
            <a:pPr>
              <a:spcBef>
                <a:spcPts val="600"/>
              </a:spcBef>
            </a:pPr>
            <a:r>
              <a:rPr lang="en-US" sz="3800" dirty="0" smtClean="0"/>
              <a:t>Call Building and Property Office for assistance and guidance.</a:t>
            </a:r>
          </a:p>
          <a:p>
            <a:pPr lvl="0">
              <a:spcBef>
                <a:spcPts val="600"/>
              </a:spcBef>
            </a:pPr>
            <a:r>
              <a:rPr lang="en-US" sz="3800" dirty="0" smtClean="0"/>
              <a:t>Pastor requests Project Approval from Archbishop for project concept and finances (copy to Chancellor for Administration), including confirmation that the Parish Finance Council has approved the project.</a:t>
            </a:r>
          </a:p>
          <a:p>
            <a:pPr lvl="0">
              <a:spcBef>
                <a:spcPts val="600"/>
              </a:spcBef>
            </a:pPr>
            <a:r>
              <a:rPr lang="en-US" sz="3800" dirty="0" smtClean="0"/>
              <a:t>Archbishop’s written approval is sent to pastor</a:t>
            </a:r>
          </a:p>
          <a:p>
            <a:pPr>
              <a:spcBef>
                <a:spcPts val="600"/>
              </a:spcBef>
            </a:pPr>
            <a:r>
              <a:rPr lang="en-US" sz="3800" dirty="0" smtClean="0"/>
              <a:t>Building Property Office assists Parish during design and construction process:</a:t>
            </a:r>
          </a:p>
          <a:p>
            <a:pPr lvl="1">
              <a:spcBef>
                <a:spcPts val="600"/>
              </a:spcBef>
            </a:pPr>
            <a:r>
              <a:rPr lang="en-US" dirty="0" smtClean="0"/>
              <a:t>Preparing complete Scope, Budget, and Schedule</a:t>
            </a:r>
          </a:p>
          <a:p>
            <a:pPr lvl="1">
              <a:spcBef>
                <a:spcPts val="600"/>
              </a:spcBef>
            </a:pPr>
            <a:r>
              <a:rPr lang="en-US" dirty="0" smtClean="0"/>
              <a:t>Selecting and Hiring Architect and Contractor</a:t>
            </a:r>
          </a:p>
          <a:p>
            <a:pPr lvl="1">
              <a:spcBef>
                <a:spcPts val="600"/>
              </a:spcBef>
            </a:pPr>
            <a:r>
              <a:rPr lang="en-US" dirty="0" smtClean="0"/>
              <a:t>Preparing Contracts (ADOM or Other)</a:t>
            </a:r>
          </a:p>
          <a:p>
            <a:pPr lvl="1">
              <a:spcBef>
                <a:spcPts val="600"/>
              </a:spcBef>
            </a:pPr>
            <a:r>
              <a:rPr lang="en-US" dirty="0" smtClean="0"/>
              <a:t>Ensure all Vendors meet ADOM Insurance Requirements.</a:t>
            </a:r>
          </a:p>
          <a:p>
            <a:pPr lvl="1">
              <a:spcBef>
                <a:spcPts val="600"/>
              </a:spcBef>
            </a:pPr>
            <a:r>
              <a:rPr lang="en-US" dirty="0" smtClean="0"/>
              <a:t>Assist with project management services (in house or outsourced).</a:t>
            </a:r>
          </a:p>
          <a:p>
            <a:pPr lvl="1">
              <a:spcBef>
                <a:spcPts val="600"/>
              </a:spcBef>
            </a:pPr>
            <a:r>
              <a:rPr lang="en-US" dirty="0" smtClean="0"/>
              <a:t>Assist parish to manage Budget and Schedule</a:t>
            </a:r>
          </a:p>
          <a:p>
            <a:pPr lvl="1">
              <a:spcBef>
                <a:spcPts val="600"/>
              </a:spcBef>
            </a:pPr>
            <a:r>
              <a:rPr lang="en-US" dirty="0" smtClean="0"/>
              <a:t>Obtaining permits and navigating </a:t>
            </a:r>
            <a:r>
              <a:rPr lang="en-US" dirty="0" err="1" smtClean="0"/>
              <a:t>gov’t</a:t>
            </a:r>
            <a:r>
              <a:rPr lang="en-US" dirty="0" smtClean="0"/>
              <a:t> agencies.</a:t>
            </a:r>
          </a:p>
          <a:p>
            <a:pPr lvl="1">
              <a:spcBef>
                <a:spcPts val="600"/>
              </a:spcBef>
            </a:pPr>
            <a:r>
              <a:rPr lang="en-US" dirty="0" smtClean="0"/>
              <a:t>Interface with Archdiocesan attorney as needed.</a:t>
            </a:r>
          </a:p>
          <a:p>
            <a:pPr lvl="0">
              <a:spcBef>
                <a:spcPts val="600"/>
              </a:spcBef>
            </a:pPr>
            <a:r>
              <a:rPr lang="en-US" sz="3800" dirty="0" smtClean="0"/>
              <a:t>Submit all documentation to Building and Property Office for review. All contracts, permits, and forms that need “OWNER SIGNATURE” are submitted to the Building and Property Office for verification and signature by Archbishop Wenski as Owner.</a:t>
            </a: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0" name="Picture 9" descr="small logo e-library.gif"/>
          <p:cNvPicPr>
            <a:picLocks noChangeAspect="1"/>
          </p:cNvPicPr>
          <p:nvPr/>
        </p:nvPicPr>
        <p:blipFill>
          <a:blip r:embed="rId3" cstate="print"/>
          <a:stretch>
            <a:fillRect/>
          </a:stretch>
        </p:blipFill>
        <p:spPr>
          <a:xfrm>
            <a:off x="6561985" y="4049488"/>
            <a:ext cx="865030" cy="395512"/>
          </a:xfrm>
          <a:prstGeom prst="rect">
            <a:avLst/>
          </a:prstGeom>
        </p:spPr>
      </p:pic>
    </p:spTree>
    <p:extLst>
      <p:ext uri="{BB962C8B-B14F-4D97-AF65-F5344CB8AC3E}">
        <p14:creationId xmlns:p14="http://schemas.microsoft.com/office/powerpoint/2010/main" xmlns="" val="4395242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9" y="1417638"/>
            <a:ext cx="7485840" cy="5440362"/>
          </a:xfrm>
        </p:spPr>
        <p:txBody>
          <a:bodyPr>
            <a:normAutofit fontScale="32500" lnSpcReduction="20000"/>
          </a:bodyPr>
          <a:lstStyle/>
          <a:p>
            <a:pPr marL="0" indent="0">
              <a:buNone/>
            </a:pPr>
            <a:r>
              <a:rPr lang="en-US" sz="4600" b="1" i="1" dirty="0" smtClean="0">
                <a:solidFill>
                  <a:schemeClr val="accent1">
                    <a:lumMod val="75000"/>
                  </a:schemeClr>
                </a:solidFill>
              </a:rPr>
              <a:t>Major Capital Projects (additions, renovations, remodeling, maintenance, and roofing $25,000 or more) </a:t>
            </a:r>
            <a:endParaRPr lang="en-US" sz="4600" b="1" i="1" dirty="0">
              <a:solidFill>
                <a:schemeClr val="accent1">
                  <a:lumMod val="75000"/>
                </a:schemeClr>
              </a:solidFill>
            </a:endParaRPr>
          </a:p>
          <a:p>
            <a:pPr>
              <a:spcBef>
                <a:spcPts val="600"/>
              </a:spcBef>
            </a:pPr>
            <a:r>
              <a:rPr lang="en-US" sz="4300" dirty="0" smtClean="0"/>
              <a:t>Call Building and Property Office for assistance and guidance.</a:t>
            </a:r>
          </a:p>
          <a:p>
            <a:pPr lvl="0">
              <a:spcBef>
                <a:spcPts val="600"/>
              </a:spcBef>
            </a:pPr>
            <a:r>
              <a:rPr lang="en-US" sz="4300" dirty="0" smtClean="0"/>
              <a:t>Pastor requests Project Approval from Archbishop for project concept and finances (copy to Chancellor for Administration), including confirmation that the Parish Finance Council has approved the project.</a:t>
            </a:r>
          </a:p>
          <a:p>
            <a:pPr lvl="0">
              <a:spcBef>
                <a:spcPts val="600"/>
              </a:spcBef>
            </a:pPr>
            <a:r>
              <a:rPr lang="en-US" sz="4300" dirty="0" smtClean="0"/>
              <a:t>Archbishop’s written approval is sent to pastor.</a:t>
            </a:r>
          </a:p>
          <a:p>
            <a:pPr lvl="0">
              <a:spcBef>
                <a:spcPts val="600"/>
              </a:spcBef>
            </a:pPr>
            <a:r>
              <a:rPr lang="en-US" sz="4300" dirty="0" smtClean="0"/>
              <a:t>Review Concept and preliminary drawings with ADOM Project Review Committee.</a:t>
            </a:r>
          </a:p>
          <a:p>
            <a:pPr>
              <a:spcBef>
                <a:spcPts val="600"/>
              </a:spcBef>
            </a:pPr>
            <a:r>
              <a:rPr lang="en-US" sz="4300" dirty="0" smtClean="0"/>
              <a:t>Building Property Office assists Parish during design and construction process:</a:t>
            </a:r>
          </a:p>
          <a:p>
            <a:pPr lvl="1">
              <a:spcBef>
                <a:spcPts val="600"/>
              </a:spcBef>
            </a:pPr>
            <a:r>
              <a:rPr lang="en-US" sz="3400" dirty="0" smtClean="0"/>
              <a:t>Preparing complete Scope, Budget, and Schedule</a:t>
            </a:r>
          </a:p>
          <a:p>
            <a:pPr lvl="1">
              <a:spcBef>
                <a:spcPts val="600"/>
              </a:spcBef>
            </a:pPr>
            <a:r>
              <a:rPr lang="en-US" sz="3400" dirty="0" smtClean="0"/>
              <a:t>Selecting and Hiring Architect and Contractor</a:t>
            </a:r>
          </a:p>
          <a:p>
            <a:pPr lvl="1">
              <a:spcBef>
                <a:spcPts val="600"/>
              </a:spcBef>
            </a:pPr>
            <a:r>
              <a:rPr lang="en-US" sz="3400" dirty="0" smtClean="0"/>
              <a:t>Preparing Contracts (ADOM or Other)</a:t>
            </a:r>
          </a:p>
          <a:p>
            <a:pPr lvl="1">
              <a:spcBef>
                <a:spcPts val="600"/>
              </a:spcBef>
            </a:pPr>
            <a:r>
              <a:rPr lang="en-US" sz="3400" dirty="0" smtClean="0"/>
              <a:t>Ensure all Vendors meet ADOM Insurance Requirements.</a:t>
            </a:r>
          </a:p>
          <a:p>
            <a:pPr lvl="1">
              <a:spcBef>
                <a:spcPts val="600"/>
              </a:spcBef>
            </a:pPr>
            <a:r>
              <a:rPr lang="en-US" sz="3400" dirty="0" smtClean="0"/>
              <a:t>Assist with Project Management Services (out sourced)</a:t>
            </a:r>
          </a:p>
          <a:p>
            <a:pPr lvl="1">
              <a:spcBef>
                <a:spcPts val="600"/>
              </a:spcBef>
            </a:pPr>
            <a:r>
              <a:rPr lang="en-US" sz="3400" dirty="0" smtClean="0"/>
              <a:t>Assist parish to manage Budget and Schedule </a:t>
            </a:r>
          </a:p>
          <a:p>
            <a:pPr lvl="1">
              <a:spcBef>
                <a:spcPts val="600"/>
              </a:spcBef>
            </a:pPr>
            <a:r>
              <a:rPr lang="en-US" sz="3400" dirty="0" smtClean="0"/>
              <a:t>(including direct purchase tax savings) </a:t>
            </a:r>
          </a:p>
          <a:p>
            <a:pPr lvl="1">
              <a:spcBef>
                <a:spcPts val="600"/>
              </a:spcBef>
            </a:pPr>
            <a:r>
              <a:rPr lang="en-US" sz="3400" dirty="0" smtClean="0"/>
              <a:t>Obtaining permits and navigating </a:t>
            </a:r>
            <a:r>
              <a:rPr lang="en-US" sz="3400" dirty="0" err="1" smtClean="0"/>
              <a:t>gov’t</a:t>
            </a:r>
            <a:r>
              <a:rPr lang="en-US" sz="3400" dirty="0" smtClean="0"/>
              <a:t> agencies.</a:t>
            </a:r>
          </a:p>
          <a:p>
            <a:pPr lvl="1">
              <a:spcBef>
                <a:spcPts val="600"/>
              </a:spcBef>
            </a:pPr>
            <a:r>
              <a:rPr lang="en-US" sz="3400" dirty="0" smtClean="0"/>
              <a:t>Interface with Archdiocesan attorney as needed.</a:t>
            </a:r>
          </a:p>
          <a:p>
            <a:pPr lvl="0">
              <a:spcBef>
                <a:spcPts val="600"/>
              </a:spcBef>
            </a:pPr>
            <a:r>
              <a:rPr lang="en-US" sz="4300" dirty="0" smtClean="0"/>
              <a:t>Submit all documentation to Building and Property Office for review. All contracts, permits, and forms that need “OWNER SIGNATURE” are submitted to the Building and Property Office for verification and signature by Archbishop Wenski as Owner.</a:t>
            </a:r>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0" name="Picture 9" descr="small logo e-library.gif"/>
          <p:cNvPicPr>
            <a:picLocks noChangeAspect="1"/>
          </p:cNvPicPr>
          <p:nvPr/>
        </p:nvPicPr>
        <p:blipFill>
          <a:blip r:embed="rId3" cstate="print"/>
          <a:stretch>
            <a:fillRect/>
          </a:stretch>
        </p:blipFill>
        <p:spPr>
          <a:xfrm>
            <a:off x="5579852" y="3851732"/>
            <a:ext cx="865030" cy="395512"/>
          </a:xfrm>
          <a:prstGeom prst="rect">
            <a:avLst/>
          </a:prstGeom>
        </p:spPr>
      </p:pic>
    </p:spTree>
    <p:extLst>
      <p:ext uri="{BB962C8B-B14F-4D97-AF65-F5344CB8AC3E}">
        <p14:creationId xmlns:p14="http://schemas.microsoft.com/office/powerpoint/2010/main" xmlns="" val="419729452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9" y="1714500"/>
            <a:ext cx="7485840" cy="4775200"/>
          </a:xfrm>
        </p:spPr>
        <p:txBody>
          <a:bodyPr>
            <a:normAutofit fontScale="92500" lnSpcReduction="10000"/>
          </a:bodyPr>
          <a:lstStyle/>
          <a:p>
            <a:pPr>
              <a:buNone/>
            </a:pPr>
            <a:r>
              <a:rPr lang="en-US" sz="2200" b="1" i="1" dirty="0" smtClean="0">
                <a:solidFill>
                  <a:schemeClr val="accent1">
                    <a:lumMod val="75000"/>
                  </a:schemeClr>
                </a:solidFill>
              </a:rPr>
              <a:t>Miscellaneous Projects:</a:t>
            </a:r>
            <a:endParaRPr lang="en-US" sz="2200" b="1" i="1" dirty="0">
              <a:solidFill>
                <a:schemeClr val="accent1">
                  <a:lumMod val="75000"/>
                </a:schemeClr>
              </a:solidFill>
            </a:endParaRPr>
          </a:p>
          <a:p>
            <a:r>
              <a:rPr lang="en-US" sz="2000" dirty="0" smtClean="0"/>
              <a:t>Call Building and Property Office for assistance and guidance.</a:t>
            </a:r>
          </a:p>
          <a:p>
            <a:r>
              <a:rPr lang="en-US" sz="2000" dirty="0" smtClean="0"/>
              <a:t>40 Year Re-Certifications</a:t>
            </a:r>
          </a:p>
          <a:p>
            <a:pPr lvl="1"/>
            <a:r>
              <a:rPr lang="en-US" sz="1600" dirty="0" smtClean="0"/>
              <a:t>Notice is sent to Parish from Building and Property Office</a:t>
            </a:r>
          </a:p>
          <a:p>
            <a:pPr lvl="1"/>
            <a:r>
              <a:rPr lang="en-US" sz="1600" dirty="0" smtClean="0"/>
              <a:t>Parish</a:t>
            </a:r>
            <a:r>
              <a:rPr lang="en-US" sz="1600" dirty="0" smtClean="0">
                <a:solidFill>
                  <a:srgbClr val="C00000"/>
                </a:solidFill>
              </a:rPr>
              <a:t> IMMEDIATELY </a:t>
            </a:r>
            <a:r>
              <a:rPr lang="en-US" sz="1600" dirty="0" smtClean="0"/>
              <a:t>hires AE team to prepare and submit report (time sensitive and fines may be incurred).</a:t>
            </a:r>
          </a:p>
          <a:p>
            <a:pPr lvl="1"/>
            <a:r>
              <a:rPr lang="en-US" sz="1600" dirty="0" smtClean="0"/>
              <a:t>Parish funds and makes any required corrections.</a:t>
            </a:r>
          </a:p>
          <a:p>
            <a:r>
              <a:rPr lang="en-US" sz="2000" dirty="0" smtClean="0"/>
              <a:t>Notice of Violations</a:t>
            </a:r>
          </a:p>
          <a:p>
            <a:pPr lvl="1"/>
            <a:r>
              <a:rPr lang="en-US" sz="1600" dirty="0" smtClean="0"/>
              <a:t>Notice is sent to Parish from Building and Property Office</a:t>
            </a:r>
          </a:p>
          <a:p>
            <a:pPr lvl="1"/>
            <a:r>
              <a:rPr lang="en-US" sz="1600" dirty="0" smtClean="0"/>
              <a:t>Parish notifies Building and Property Office of plan to resolve violation or request assistance from Building and Property Office .</a:t>
            </a:r>
          </a:p>
          <a:p>
            <a:r>
              <a:rPr lang="en-US" sz="2000" dirty="0" smtClean="0"/>
              <a:t>Carnival Agreements</a:t>
            </a:r>
          </a:p>
          <a:p>
            <a:pPr lvl="1"/>
            <a:r>
              <a:rPr lang="en-US" sz="1600" dirty="0" smtClean="0"/>
              <a:t>Submit the following to Janet Rancano in Building and Property Office </a:t>
            </a:r>
          </a:p>
          <a:p>
            <a:pPr lvl="1"/>
            <a:r>
              <a:rPr lang="en-US" sz="1600" dirty="0" smtClean="0"/>
              <a:t>Carnival Agreement (current version- rev 8-8-2012)</a:t>
            </a:r>
          </a:p>
          <a:p>
            <a:pPr lvl="1"/>
            <a:r>
              <a:rPr lang="en-US" sz="1600" dirty="0" smtClean="0"/>
              <a:t>Certificate of Liability</a:t>
            </a:r>
          </a:p>
          <a:p>
            <a:pPr lvl="1"/>
            <a:r>
              <a:rPr lang="en-US" sz="1600" dirty="0" smtClean="0"/>
              <a:t>Permits</a:t>
            </a:r>
            <a:endParaRPr lang="en-US" sz="1200" dirty="0" smtClean="0"/>
          </a:p>
          <a:p>
            <a:pPr lvl="1"/>
            <a:endParaRPr lang="en-US" sz="1600" dirty="0" smtClean="0"/>
          </a:p>
          <a:p>
            <a:endParaRPr lang="en-US" sz="20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0" name="Picture 9" descr="small logo e-library.gif"/>
          <p:cNvPicPr>
            <a:picLocks noChangeAspect="1"/>
          </p:cNvPicPr>
          <p:nvPr/>
        </p:nvPicPr>
        <p:blipFill>
          <a:blip r:embed="rId3" cstate="print"/>
          <a:stretch>
            <a:fillRect/>
          </a:stretch>
        </p:blipFill>
        <p:spPr>
          <a:xfrm>
            <a:off x="6866497" y="5499100"/>
            <a:ext cx="865030" cy="395512"/>
          </a:xfrm>
          <a:prstGeom prst="rect">
            <a:avLst/>
          </a:prstGeom>
        </p:spPr>
      </p:pic>
    </p:spTree>
    <p:extLst>
      <p:ext uri="{BB962C8B-B14F-4D97-AF65-F5344CB8AC3E}">
        <p14:creationId xmlns:p14="http://schemas.microsoft.com/office/powerpoint/2010/main" xmlns="" val="4395242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6" y="2283191"/>
            <a:ext cx="7941733" cy="3922876"/>
          </a:xfrm>
        </p:spPr>
        <p:txBody>
          <a:bodyPr>
            <a:normAutofit fontScale="92500" lnSpcReduction="10000"/>
          </a:bodyPr>
          <a:lstStyle/>
          <a:p>
            <a:pPr marL="0" indent="0">
              <a:buNone/>
            </a:pPr>
            <a:endParaRPr lang="en-US" sz="2000" dirty="0" smtClean="0"/>
          </a:p>
          <a:p>
            <a:pPr marL="800100" lvl="1" indent="-342900">
              <a:buAutoNum type="arabicPeriod"/>
            </a:pPr>
            <a:r>
              <a:rPr lang="en-US" sz="1600" dirty="0" smtClean="0">
                <a:solidFill>
                  <a:srgbClr val="000000"/>
                </a:solidFill>
              </a:rPr>
              <a:t>Maintain your roofs and follow recommendations provided in your parishes annual Roof Management Report.</a:t>
            </a:r>
          </a:p>
          <a:p>
            <a:pPr marL="457200" lvl="1" indent="0">
              <a:buNone/>
            </a:pPr>
            <a:endParaRPr lang="en-US" sz="1600" dirty="0" smtClean="0">
              <a:solidFill>
                <a:srgbClr val="000000"/>
              </a:solidFill>
            </a:endParaRPr>
          </a:p>
          <a:p>
            <a:pPr marL="800100" lvl="1" indent="-342900">
              <a:buAutoNum type="arabicPeriod"/>
            </a:pPr>
            <a:r>
              <a:rPr lang="en-US" sz="1600" dirty="0" smtClean="0">
                <a:solidFill>
                  <a:srgbClr val="000000"/>
                </a:solidFill>
              </a:rPr>
              <a:t>Required to maintain existing roof warranties</a:t>
            </a:r>
          </a:p>
          <a:p>
            <a:pPr marL="457200" lvl="1" indent="0">
              <a:buNone/>
            </a:pPr>
            <a:endParaRPr lang="en-US" sz="1600" dirty="0" smtClean="0">
              <a:solidFill>
                <a:srgbClr val="000000"/>
              </a:solidFill>
            </a:endParaRPr>
          </a:p>
          <a:p>
            <a:pPr marL="800100" lvl="1" indent="-342900">
              <a:buAutoNum type="arabicPeriod"/>
            </a:pPr>
            <a:r>
              <a:rPr lang="en-US" sz="1600" dirty="0" smtClean="0">
                <a:solidFill>
                  <a:srgbClr val="000000"/>
                </a:solidFill>
              </a:rPr>
              <a:t>Call the ADOM Building and Property Office Prior to installing a new roof or performing roof repairs as required to </a:t>
            </a:r>
            <a:r>
              <a:rPr lang="en-US" sz="1600" dirty="0">
                <a:solidFill>
                  <a:srgbClr val="000000"/>
                </a:solidFill>
              </a:rPr>
              <a:t>m</a:t>
            </a:r>
            <a:r>
              <a:rPr lang="en-US" sz="1600" dirty="0" smtClean="0">
                <a:solidFill>
                  <a:srgbClr val="000000"/>
                </a:solidFill>
              </a:rPr>
              <a:t>eet minimum installation and warranty requirements for </a:t>
            </a:r>
          </a:p>
          <a:p>
            <a:pPr marL="457200" lvl="1" indent="0">
              <a:buNone/>
            </a:pPr>
            <a:endParaRPr lang="en-US" sz="1500" dirty="0" smtClean="0">
              <a:solidFill>
                <a:srgbClr val="000000"/>
              </a:solidFill>
            </a:endParaRPr>
          </a:p>
          <a:p>
            <a:pPr marL="1657350" lvl="3" indent="-342900">
              <a:buAutoNum type="arabicPeriod"/>
            </a:pPr>
            <a:r>
              <a:rPr lang="en-US" sz="1500" dirty="0" smtClean="0">
                <a:solidFill>
                  <a:srgbClr val="000000"/>
                </a:solidFill>
              </a:rPr>
              <a:t>Flat Roofs</a:t>
            </a:r>
          </a:p>
          <a:p>
            <a:pPr marL="1657350" lvl="3" indent="-342900">
              <a:buAutoNum type="arabicPeriod"/>
            </a:pPr>
            <a:r>
              <a:rPr lang="en-US" sz="1500" dirty="0" smtClean="0">
                <a:solidFill>
                  <a:srgbClr val="000000"/>
                </a:solidFill>
              </a:rPr>
              <a:t>Tile Roof</a:t>
            </a:r>
          </a:p>
          <a:p>
            <a:pPr marL="1657350" lvl="3" indent="-342900">
              <a:buAutoNum type="arabicPeriod"/>
            </a:pPr>
            <a:r>
              <a:rPr lang="en-US" sz="1500" dirty="0" smtClean="0">
                <a:solidFill>
                  <a:srgbClr val="000000"/>
                </a:solidFill>
              </a:rPr>
              <a:t>Shingle R</a:t>
            </a:r>
          </a:p>
          <a:p>
            <a:pPr marL="1657350" lvl="3" indent="-342900">
              <a:buAutoNum type="arabicPeriod"/>
            </a:pPr>
            <a:r>
              <a:rPr lang="en-US" sz="1500" dirty="0" smtClean="0">
                <a:solidFill>
                  <a:srgbClr val="000000"/>
                </a:solidFill>
              </a:rPr>
              <a:t>Metal Roof</a:t>
            </a:r>
          </a:p>
          <a:p>
            <a:pPr marL="1314450" lvl="3" indent="0">
              <a:buNone/>
            </a:pPr>
            <a:endParaRPr lang="en-US" sz="1500" dirty="0">
              <a:solidFill>
                <a:srgbClr val="000000"/>
              </a:solidFill>
            </a:endParaRPr>
          </a:p>
          <a:p>
            <a:pPr marL="800100" lvl="1" indent="-342900">
              <a:buAutoNum type="arabicPeriod"/>
            </a:pPr>
            <a:r>
              <a:rPr lang="en-US" sz="1500" dirty="0" smtClean="0">
                <a:solidFill>
                  <a:srgbClr val="000000"/>
                </a:solidFill>
              </a:rPr>
              <a:t>ADOM team will assist in bidding, construction inspections, and closeout.</a:t>
            </a:r>
            <a:endParaRPr lang="en-US" sz="1500" dirty="0">
              <a:solidFill>
                <a:srgbClr val="000000"/>
              </a:solidFill>
            </a:endParaRPr>
          </a:p>
          <a:p>
            <a:pPr marL="457200" lvl="1" indent="0">
              <a:buNone/>
            </a:pPr>
            <a:endParaRPr lang="en-US" sz="2400" dirty="0">
              <a:solidFill>
                <a:srgbClr val="000000"/>
              </a:solidFill>
            </a:endParaRPr>
          </a:p>
          <a:p>
            <a:pPr marL="800100" lvl="1" indent="-342900">
              <a:buAutoNum type="arabicPeriod"/>
            </a:pPr>
            <a:endParaRPr lang="en-US" sz="1600" dirty="0" smtClean="0">
              <a:solidFill>
                <a:srgbClr val="000000"/>
              </a:solidFill>
            </a:endParaRPr>
          </a:p>
          <a:p>
            <a:pPr marL="1200150" lvl="2" indent="-342900">
              <a:buAutoNum type="arabicPeriod"/>
            </a:pPr>
            <a:endParaRPr lang="en-US" sz="2000" dirty="0" smtClean="0">
              <a:solidFill>
                <a:srgbClr val="FF0000"/>
              </a:solidFill>
            </a:endParaRPr>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443039"/>
            <a:ext cx="7197975" cy="1077218"/>
          </a:xfrm>
          <a:prstGeom prst="rect">
            <a:avLst/>
          </a:prstGeom>
          <a:noFill/>
        </p:spPr>
        <p:txBody>
          <a:bodyPr wrap="square" rtlCol="0">
            <a:spAutoFit/>
          </a:bodyPr>
          <a:lstStyle/>
          <a:p>
            <a:pPr algn="ctr"/>
            <a:r>
              <a:rPr lang="en-US" sz="3200" dirty="0" smtClean="0"/>
              <a:t>ARCHDIOCESE OF MIAMI</a:t>
            </a:r>
          </a:p>
          <a:p>
            <a:pPr algn="ctr"/>
            <a:r>
              <a:rPr lang="en-US" sz="3200" b="1" dirty="0" smtClean="0">
                <a:solidFill>
                  <a:srgbClr val="FF0000"/>
                </a:solidFill>
              </a:rPr>
              <a:t>(RE) ROOFING REQUIREMENTS</a:t>
            </a:r>
            <a:r>
              <a:rPr lang="en-US" sz="3200" dirty="0" smtClean="0"/>
              <a:t>  </a:t>
            </a:r>
          </a:p>
        </p:txBody>
      </p:sp>
      <p:pic>
        <p:nvPicPr>
          <p:cNvPr id="7" name="Picture 6"/>
          <p:cNvPicPr>
            <a:picLocks noChangeAspect="1"/>
          </p:cNvPicPr>
          <p:nvPr/>
        </p:nvPicPr>
        <p:blipFill>
          <a:blip r:embed="rId3" cstate="print"/>
          <a:stretch>
            <a:fillRect/>
          </a:stretch>
        </p:blipFill>
        <p:spPr>
          <a:xfrm>
            <a:off x="6904565" y="4386792"/>
            <a:ext cx="1782234" cy="1336675"/>
          </a:xfrm>
          <a:prstGeom prst="rect">
            <a:avLst/>
          </a:prstGeom>
        </p:spPr>
      </p:pic>
    </p:spTree>
    <p:extLst>
      <p:ext uri="{BB962C8B-B14F-4D97-AF65-F5344CB8AC3E}">
        <p14:creationId xmlns:p14="http://schemas.microsoft.com/office/powerpoint/2010/main" xmlns="" val="17510898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dirty="0"/>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592667" y="1434572"/>
            <a:ext cx="8746065" cy="461665"/>
          </a:xfrm>
          <a:prstGeom prst="rect">
            <a:avLst/>
          </a:prstGeom>
          <a:noFill/>
        </p:spPr>
        <p:txBody>
          <a:bodyPr wrap="square" rtlCol="0">
            <a:spAutoFit/>
          </a:bodyPr>
          <a:lstStyle/>
          <a:p>
            <a:pPr algn="ctr"/>
            <a:r>
              <a:rPr lang="en-US" sz="2400" b="1" dirty="0" smtClean="0">
                <a:solidFill>
                  <a:srgbClr val="FF0000"/>
                </a:solidFill>
              </a:rPr>
              <a:t>INSURANCE CLAIM PROJECT PROCEDURES</a:t>
            </a:r>
            <a:r>
              <a:rPr lang="en-US" sz="2400" dirty="0" smtClean="0"/>
              <a:t>  </a:t>
            </a:r>
          </a:p>
        </p:txBody>
      </p:sp>
      <p:sp>
        <p:nvSpPr>
          <p:cNvPr id="11" name="Rectangle 10"/>
          <p:cNvSpPr/>
          <p:nvPr/>
        </p:nvSpPr>
        <p:spPr>
          <a:xfrm>
            <a:off x="934576" y="2054293"/>
            <a:ext cx="6810444" cy="4208845"/>
          </a:xfrm>
          <a:prstGeom prst="rect">
            <a:avLst/>
          </a:prstGeom>
        </p:spPr>
        <p:txBody>
          <a:bodyPr wrap="square">
            <a:spAutoFit/>
          </a:bodyPr>
          <a:lstStyle/>
          <a:p>
            <a:pPr marL="342900" marR="0" lvl="0" indent="-342900">
              <a:spcBef>
                <a:spcPts val="0"/>
              </a:spcBef>
              <a:spcAft>
                <a:spcPts val="0"/>
              </a:spcAft>
              <a:buFont typeface="Symbol"/>
              <a:buChar char=""/>
            </a:pPr>
            <a:r>
              <a:rPr lang="en-US" sz="1350" dirty="0">
                <a:latin typeface="Calibri"/>
                <a:ea typeface="Calibri"/>
              </a:rPr>
              <a:t>Claim is called in and GB makes contact within 24 hours</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GB provides estimate is to ADOM within 3 days +/-</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ADOM Project Manager to schedule a meeting at site with 3 contractors</a:t>
            </a:r>
            <a:br>
              <a:rPr lang="en-US" sz="1350" dirty="0">
                <a:latin typeface="Calibri"/>
                <a:ea typeface="Calibri"/>
              </a:rPr>
            </a:br>
            <a:r>
              <a:rPr lang="en-US" sz="1350" dirty="0">
                <a:latin typeface="Calibri"/>
                <a:ea typeface="Calibri"/>
              </a:rPr>
              <a:t>and provides GB scope without pricing</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Estimates/bids are due to ADOM within 3-5 business days</a:t>
            </a:r>
            <a:endParaRPr lang="en-US" sz="1100" dirty="0">
              <a:latin typeface="Times New Roman"/>
              <a:ea typeface="Calibri"/>
            </a:endParaRPr>
          </a:p>
          <a:p>
            <a:pPr marL="742950" marR="0" lvl="1" indent="-285750">
              <a:spcBef>
                <a:spcPts val="0"/>
              </a:spcBef>
              <a:spcAft>
                <a:spcPts val="0"/>
              </a:spcAft>
              <a:buFont typeface="Courier New"/>
              <a:buChar char="o"/>
            </a:pPr>
            <a:r>
              <a:rPr lang="en-US" sz="1350" dirty="0">
                <a:latin typeface="Calibri"/>
                <a:ea typeface="Calibri"/>
              </a:rPr>
              <a:t>Required documents</a:t>
            </a:r>
            <a:endParaRPr lang="en-US" sz="1100" dirty="0">
              <a:latin typeface="Times New Roman"/>
              <a:ea typeface="Calibri"/>
            </a:endParaRPr>
          </a:p>
          <a:p>
            <a:pPr marL="1143000" marR="0" lvl="2" indent="-228600">
              <a:spcBef>
                <a:spcPts val="0"/>
              </a:spcBef>
              <a:spcAft>
                <a:spcPts val="0"/>
              </a:spcAft>
              <a:buFont typeface="Wingdings"/>
              <a:buChar char=""/>
            </a:pPr>
            <a:r>
              <a:rPr lang="en-US" sz="1350" dirty="0">
                <a:latin typeface="Calibri"/>
                <a:ea typeface="Calibri"/>
              </a:rPr>
              <a:t>Scope</a:t>
            </a:r>
            <a:endParaRPr lang="en-US" sz="1100" dirty="0">
              <a:latin typeface="Times New Roman"/>
              <a:ea typeface="Calibri"/>
            </a:endParaRPr>
          </a:p>
          <a:p>
            <a:pPr marL="1143000" marR="0" lvl="2" indent="-228600">
              <a:spcBef>
                <a:spcPts val="0"/>
              </a:spcBef>
              <a:spcAft>
                <a:spcPts val="0"/>
              </a:spcAft>
              <a:buFont typeface="Wingdings"/>
              <a:buChar char=""/>
            </a:pPr>
            <a:r>
              <a:rPr lang="en-US" sz="1350" dirty="0">
                <a:latin typeface="Calibri"/>
                <a:ea typeface="Calibri"/>
              </a:rPr>
              <a:t>Budget</a:t>
            </a:r>
            <a:endParaRPr lang="en-US" sz="1100" dirty="0">
              <a:latin typeface="Times New Roman"/>
              <a:ea typeface="Calibri"/>
            </a:endParaRPr>
          </a:p>
          <a:p>
            <a:pPr marL="1143000" marR="0" lvl="2" indent="-228600">
              <a:spcBef>
                <a:spcPts val="0"/>
              </a:spcBef>
              <a:spcAft>
                <a:spcPts val="0"/>
              </a:spcAft>
              <a:buFont typeface="Wingdings"/>
              <a:buChar char=""/>
            </a:pPr>
            <a:r>
              <a:rPr lang="en-US" sz="1350" dirty="0">
                <a:latin typeface="Calibri"/>
                <a:ea typeface="Calibri"/>
              </a:rPr>
              <a:t>Schedule </a:t>
            </a:r>
            <a:endParaRPr lang="en-US" sz="1100" dirty="0">
              <a:latin typeface="Times New Roman"/>
              <a:ea typeface="Calibri"/>
            </a:endParaRPr>
          </a:p>
          <a:p>
            <a:pPr marL="1143000" marR="0" lvl="2" indent="-228600">
              <a:spcBef>
                <a:spcPts val="0"/>
              </a:spcBef>
              <a:spcAft>
                <a:spcPts val="0"/>
              </a:spcAft>
              <a:buFont typeface="Wingdings"/>
              <a:buChar char=""/>
            </a:pPr>
            <a:r>
              <a:rPr lang="en-US" sz="1350" dirty="0">
                <a:latin typeface="Calibri"/>
                <a:ea typeface="Calibri"/>
              </a:rPr>
              <a:t>Insurance</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ADOM awards contract within 48 hours based on approved budget</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ADOM Project Manager advises GB of final contract amount</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GB issues check to and mailed to ADOM (closes claim)</a:t>
            </a:r>
            <a:br>
              <a:rPr lang="en-US" sz="1350" dirty="0">
                <a:latin typeface="Calibri"/>
                <a:ea typeface="Calibri"/>
              </a:rPr>
            </a:br>
            <a:endParaRPr lang="en-US" sz="1100" dirty="0">
              <a:latin typeface="Times New Roman"/>
              <a:ea typeface="Calibri"/>
            </a:endParaRPr>
          </a:p>
          <a:p>
            <a:pPr marL="742950" marR="0" lvl="1" indent="-285750">
              <a:spcBef>
                <a:spcPts val="0"/>
              </a:spcBef>
              <a:spcAft>
                <a:spcPts val="0"/>
              </a:spcAft>
              <a:buFont typeface="Courier New"/>
              <a:buChar char="o"/>
            </a:pPr>
            <a:r>
              <a:rPr lang="en-US" sz="1350" b="1" dirty="0">
                <a:latin typeface="Calibri"/>
                <a:ea typeface="Calibri"/>
              </a:rPr>
              <a:t>CLOSEOUT PROCESS PRIOR TO ISSUING CHECKS</a:t>
            </a:r>
            <a:endParaRPr lang="en-US" sz="1100" dirty="0">
              <a:latin typeface="Times New Roman"/>
              <a:ea typeface="Calibri"/>
            </a:endParaRPr>
          </a:p>
          <a:p>
            <a:pPr marL="1143000" marR="0" lvl="2" indent="-228600">
              <a:spcBef>
                <a:spcPts val="0"/>
              </a:spcBef>
              <a:spcAft>
                <a:spcPts val="0"/>
              </a:spcAft>
              <a:buFont typeface="Wingdings"/>
              <a:buChar char=""/>
            </a:pPr>
            <a:r>
              <a:rPr lang="en-US" sz="1350" dirty="0">
                <a:latin typeface="Calibri"/>
                <a:ea typeface="Calibri"/>
              </a:rPr>
              <a:t>ADOM PM site visit to verify the work is complete</a:t>
            </a:r>
            <a:endParaRPr lang="en-US" sz="1100" dirty="0">
              <a:latin typeface="Times New Roman"/>
              <a:ea typeface="Calibri"/>
            </a:endParaRPr>
          </a:p>
          <a:p>
            <a:pPr marL="1143000" marR="0" lvl="2" indent="-228600">
              <a:spcBef>
                <a:spcPts val="0"/>
              </a:spcBef>
              <a:spcAft>
                <a:spcPts val="0"/>
              </a:spcAft>
              <a:buFont typeface="Wingdings"/>
              <a:buChar char=""/>
            </a:pPr>
            <a:r>
              <a:rPr lang="en-US" sz="1350" dirty="0">
                <a:latin typeface="Calibri"/>
                <a:ea typeface="Calibri"/>
              </a:rPr>
              <a:t>Contractor submits </a:t>
            </a:r>
            <a:r>
              <a:rPr lang="en-US" sz="1350" dirty="0" smtClean="0">
                <a:latin typeface="Calibri"/>
                <a:ea typeface="Calibri"/>
              </a:rPr>
              <a:t>invoices and Project Closeout </a:t>
            </a:r>
          </a:p>
          <a:p>
            <a:pPr marR="0" lvl="2">
              <a:spcBef>
                <a:spcPts val="0"/>
              </a:spcBef>
              <a:spcAft>
                <a:spcPts val="0"/>
              </a:spcAft>
            </a:pPr>
            <a:r>
              <a:rPr lang="en-US" sz="1350" dirty="0" smtClean="0">
                <a:latin typeface="Calibri"/>
                <a:ea typeface="Calibri"/>
              </a:rPr>
              <a:t>      Checklist Completed.</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smtClean="0">
                <a:latin typeface="Calibri"/>
                <a:ea typeface="Calibri"/>
              </a:rPr>
              <a:t>ADOM </a:t>
            </a:r>
            <a:r>
              <a:rPr lang="en-US" sz="1350" dirty="0">
                <a:latin typeface="Calibri"/>
                <a:ea typeface="Calibri"/>
              </a:rPr>
              <a:t>issues check to contractor</a:t>
            </a:r>
            <a:endParaRPr lang="en-US" sz="1100" dirty="0">
              <a:latin typeface="Times New Roman"/>
              <a:ea typeface="Calibri"/>
            </a:endParaRPr>
          </a:p>
          <a:p>
            <a:pPr marL="342900" marR="0" lvl="0" indent="-342900">
              <a:spcBef>
                <a:spcPts val="0"/>
              </a:spcBef>
              <a:spcAft>
                <a:spcPts val="0"/>
              </a:spcAft>
              <a:buFont typeface="Symbol"/>
              <a:buChar char=""/>
            </a:pPr>
            <a:r>
              <a:rPr lang="en-US" sz="1350" dirty="0">
                <a:latin typeface="Calibri"/>
                <a:ea typeface="Calibri"/>
              </a:rPr>
              <a:t>Parish issues deductible to contract</a:t>
            </a:r>
            <a:endParaRPr lang="en-US" sz="1100" dirty="0">
              <a:effectLst/>
              <a:latin typeface="Times New Roman"/>
              <a:ea typeface="Calibri"/>
            </a:endParaRPr>
          </a:p>
        </p:txBody>
      </p:sp>
      <p:pic>
        <p:nvPicPr>
          <p:cNvPr id="12" name="Picture 11"/>
          <p:cNvPicPr>
            <a:picLocks noChangeAspect="1"/>
          </p:cNvPicPr>
          <p:nvPr/>
        </p:nvPicPr>
        <p:blipFill>
          <a:blip r:embed="rId3" cstate="print"/>
          <a:stretch>
            <a:fillRect/>
          </a:stretch>
        </p:blipFill>
        <p:spPr>
          <a:xfrm>
            <a:off x="5842000" y="2829551"/>
            <a:ext cx="3094566" cy="1293715"/>
          </a:xfrm>
          <a:prstGeom prst="rect">
            <a:avLst/>
          </a:prstGeom>
        </p:spPr>
      </p:pic>
      <p:pic>
        <p:nvPicPr>
          <p:cNvPr id="13" name="Picture 12"/>
          <p:cNvPicPr>
            <a:picLocks noChangeAspect="1"/>
          </p:cNvPicPr>
          <p:nvPr/>
        </p:nvPicPr>
        <p:blipFill>
          <a:blip r:embed="rId4" cstate="print"/>
          <a:stretch>
            <a:fillRect/>
          </a:stretch>
        </p:blipFill>
        <p:spPr>
          <a:xfrm>
            <a:off x="6470549" y="4368798"/>
            <a:ext cx="1770008" cy="1989667"/>
          </a:xfrm>
          <a:prstGeom prst="rect">
            <a:avLst/>
          </a:prstGeom>
        </p:spPr>
      </p:pic>
    </p:spTree>
    <p:extLst>
      <p:ext uri="{BB962C8B-B14F-4D97-AF65-F5344CB8AC3E}">
        <p14:creationId xmlns:p14="http://schemas.microsoft.com/office/powerpoint/2010/main" xmlns="" val="39948731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6" y="2080222"/>
            <a:ext cx="7941733" cy="1090249"/>
          </a:xfrm>
        </p:spPr>
        <p:txBody>
          <a:bodyPr>
            <a:normAutofit fontScale="70000" lnSpcReduction="20000"/>
          </a:bodyPr>
          <a:lstStyle/>
          <a:p>
            <a:pPr marL="0" indent="0">
              <a:buNone/>
            </a:pPr>
            <a:endParaRPr lang="en-US" sz="2000" dirty="0" smtClean="0"/>
          </a:p>
          <a:p>
            <a:endParaRPr lang="en-US" sz="2000" dirty="0" smtClean="0"/>
          </a:p>
          <a:p>
            <a:pPr marL="0" indent="0">
              <a:buNone/>
            </a:pPr>
            <a:r>
              <a:rPr lang="en-US" sz="1600" b="1" dirty="0" smtClean="0">
                <a:solidFill>
                  <a:srgbClr val="C00000"/>
                </a:solidFill>
                <a:latin typeface="Times New Roman"/>
                <a:ea typeface="Calibri"/>
              </a:rPr>
              <a:t>WHEN A PROOJECT IS “FINISHED” AND THE CONTRACTOR WANTS TO BE PAID, NO </a:t>
            </a:r>
            <a:r>
              <a:rPr lang="en-US" sz="1600" b="1" dirty="0">
                <a:solidFill>
                  <a:srgbClr val="C00000"/>
                </a:solidFill>
                <a:latin typeface="Times New Roman"/>
                <a:ea typeface="Calibri"/>
              </a:rPr>
              <a:t>FINAL PAYMENT/RELEASE OF RETAINAGE SHALL BE </a:t>
            </a:r>
            <a:r>
              <a:rPr lang="en-US" sz="1600" b="1" dirty="0" smtClean="0">
                <a:solidFill>
                  <a:srgbClr val="C00000"/>
                </a:solidFill>
                <a:latin typeface="Times New Roman"/>
                <a:ea typeface="Calibri"/>
              </a:rPr>
              <a:t>ISSUED </a:t>
            </a:r>
            <a:r>
              <a:rPr lang="en-US" sz="1600" b="1" dirty="0">
                <a:solidFill>
                  <a:srgbClr val="C00000"/>
                </a:solidFill>
                <a:latin typeface="Times New Roman"/>
                <a:ea typeface="Calibri"/>
              </a:rPr>
              <a:t>UNTIL A REPRESENTATIVE FROM THE BUILDING AND PROPERTY OFFICE HAS VERIFIED THAT THE WORK HAS BEEN SATISFACTORILY </a:t>
            </a:r>
            <a:r>
              <a:rPr lang="en-US" sz="1600" b="1" dirty="0" smtClean="0">
                <a:solidFill>
                  <a:srgbClr val="C00000"/>
                </a:solidFill>
                <a:latin typeface="Times New Roman"/>
                <a:ea typeface="Calibri"/>
              </a:rPr>
              <a:t>COMPLETED</a:t>
            </a:r>
            <a:r>
              <a:rPr lang="en-US" sz="1600" b="1" dirty="0">
                <a:solidFill>
                  <a:srgbClr val="C00000"/>
                </a:solidFill>
                <a:latin typeface="Times New Roman"/>
                <a:ea typeface="Calibri"/>
              </a:rPr>
              <a:t> </a:t>
            </a:r>
            <a:r>
              <a:rPr lang="en-US" sz="1600" b="1" dirty="0" smtClean="0">
                <a:solidFill>
                  <a:srgbClr val="C00000"/>
                </a:solidFill>
                <a:latin typeface="Times New Roman"/>
                <a:ea typeface="Calibri"/>
              </a:rPr>
              <a:t>AND THE CLOSEOUT CHECKLIST SUCCESSFULLY COMPLETED</a:t>
            </a:r>
            <a:endParaRPr lang="en-US" sz="1600" dirty="0">
              <a:latin typeface="Times New Roman"/>
              <a:ea typeface="Calibri"/>
            </a:endParaRPr>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dirty="0"/>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434572"/>
            <a:ext cx="7197975" cy="1077218"/>
          </a:xfrm>
          <a:prstGeom prst="rect">
            <a:avLst/>
          </a:prstGeom>
          <a:noFill/>
        </p:spPr>
        <p:txBody>
          <a:bodyPr wrap="square" rtlCol="0">
            <a:spAutoFit/>
          </a:bodyPr>
          <a:lstStyle/>
          <a:p>
            <a:pPr algn="ctr"/>
            <a:r>
              <a:rPr lang="en-US" sz="3200" b="1" dirty="0" smtClean="0">
                <a:solidFill>
                  <a:srgbClr val="FF0000"/>
                </a:solidFill>
              </a:rPr>
              <a:t>PROJECT  CLOSEOUT REQUIREMENTS</a:t>
            </a:r>
            <a:r>
              <a:rPr lang="en-US" sz="3200" dirty="0" smtClean="0"/>
              <a:t>  </a:t>
            </a:r>
          </a:p>
        </p:txBody>
      </p:sp>
      <p:sp>
        <p:nvSpPr>
          <p:cNvPr id="7" name="Rectangle 6"/>
          <p:cNvSpPr/>
          <p:nvPr/>
        </p:nvSpPr>
        <p:spPr>
          <a:xfrm>
            <a:off x="1095443" y="3159194"/>
            <a:ext cx="4572000" cy="2831544"/>
          </a:xfrm>
          <a:prstGeom prst="rect">
            <a:avLst/>
          </a:prstGeom>
        </p:spPr>
        <p:txBody>
          <a:bodyPr>
            <a:spAutoFit/>
          </a:bodyPr>
          <a:lstStyle/>
          <a:p>
            <a:r>
              <a:rPr lang="en-US" sz="1400" b="1" u="sng" dirty="0"/>
              <a:t>Closeout Check List Required Prior to Final Payment/Release of </a:t>
            </a:r>
            <a:r>
              <a:rPr lang="en-US" sz="1400" b="1" u="sng" dirty="0" err="1"/>
              <a:t>Retainage</a:t>
            </a:r>
            <a:r>
              <a:rPr lang="en-US" sz="1400" b="1" u="sng" dirty="0"/>
              <a:t>:</a:t>
            </a:r>
            <a:endParaRPr lang="en-US" sz="1400" dirty="0"/>
          </a:p>
          <a:p>
            <a:r>
              <a:rPr lang="en-US" dirty="0"/>
              <a:t> </a:t>
            </a:r>
          </a:p>
          <a:p>
            <a:pPr lvl="0"/>
            <a:r>
              <a:rPr lang="en-US" sz="1200" dirty="0" smtClean="0">
                <a:sym typeface="Wingdings"/>
              </a:rPr>
              <a:t>AE</a:t>
            </a:r>
            <a:r>
              <a:rPr lang="en-US" sz="1200" dirty="0" smtClean="0"/>
              <a:t>/</a:t>
            </a:r>
            <a:r>
              <a:rPr lang="en-US" sz="1200" dirty="0"/>
              <a:t>Owner Confirmation that </a:t>
            </a:r>
            <a:r>
              <a:rPr lang="en-US" sz="1200" dirty="0" err="1"/>
              <a:t>Punchlist</a:t>
            </a:r>
            <a:r>
              <a:rPr lang="en-US" sz="1200" dirty="0"/>
              <a:t> has been satisfactorily completed.</a:t>
            </a:r>
          </a:p>
          <a:p>
            <a:pPr lvl="0"/>
            <a:r>
              <a:rPr lang="en-US" sz="1200" dirty="0">
                <a:sym typeface="Wingdings"/>
              </a:rPr>
              <a:t></a:t>
            </a:r>
            <a:r>
              <a:rPr lang="en-US" sz="1200" dirty="0" smtClean="0"/>
              <a:t>Final </a:t>
            </a:r>
            <a:r>
              <a:rPr lang="en-US" sz="1200" dirty="0"/>
              <a:t>Release of Liens (all trades)</a:t>
            </a:r>
          </a:p>
          <a:p>
            <a:r>
              <a:rPr lang="en-US" sz="1200" dirty="0">
                <a:sym typeface="Wingdings"/>
              </a:rPr>
              <a:t></a:t>
            </a:r>
            <a:r>
              <a:rPr lang="en-US" sz="1200" dirty="0"/>
              <a:t>  Warranty Letter from Contractor and all Trades (per contract)</a:t>
            </a:r>
          </a:p>
          <a:p>
            <a:r>
              <a:rPr lang="en-US" sz="1200" dirty="0">
                <a:sym typeface="Wingdings"/>
              </a:rPr>
              <a:t></a:t>
            </a:r>
            <a:r>
              <a:rPr lang="en-US" sz="1200" dirty="0"/>
              <a:t>  Contractor’s Final Payment Affidavit (notarized)</a:t>
            </a:r>
          </a:p>
          <a:p>
            <a:r>
              <a:rPr lang="en-US" sz="1200" dirty="0">
                <a:sym typeface="Wingdings"/>
              </a:rPr>
              <a:t></a:t>
            </a:r>
            <a:r>
              <a:rPr lang="en-US" sz="1200" dirty="0"/>
              <a:t>  Evidence of permits and </a:t>
            </a:r>
            <a:r>
              <a:rPr lang="en-US" sz="1200" dirty="0" err="1"/>
              <a:t>subpermits</a:t>
            </a:r>
            <a:r>
              <a:rPr lang="en-US" sz="1200" dirty="0"/>
              <a:t> closed</a:t>
            </a:r>
          </a:p>
          <a:p>
            <a:r>
              <a:rPr lang="en-US" sz="1200" dirty="0">
                <a:sym typeface="Wingdings"/>
              </a:rPr>
              <a:t></a:t>
            </a:r>
            <a:r>
              <a:rPr lang="en-US" sz="1200" dirty="0"/>
              <a:t>  Contractor verified As-</a:t>
            </a:r>
            <a:r>
              <a:rPr lang="en-US" sz="1200" dirty="0" err="1"/>
              <a:t>Builts</a:t>
            </a:r>
            <a:r>
              <a:rPr lang="en-US" sz="1200" dirty="0"/>
              <a:t> of completed work in PDF format and electronic on CD.</a:t>
            </a:r>
          </a:p>
          <a:p>
            <a:r>
              <a:rPr lang="en-US" sz="1200" dirty="0">
                <a:sym typeface="Wingdings"/>
              </a:rPr>
              <a:t></a:t>
            </a:r>
            <a:r>
              <a:rPr lang="en-US" sz="1200" dirty="0"/>
              <a:t>  Project O+M Manuals from each Sub Contractor</a:t>
            </a:r>
          </a:p>
          <a:p>
            <a:r>
              <a:rPr lang="en-US" sz="1200" dirty="0">
                <a:sym typeface="Wingdings"/>
              </a:rPr>
              <a:t></a:t>
            </a:r>
            <a:r>
              <a:rPr lang="en-US" sz="1200" dirty="0"/>
              <a:t>  CD with all the above in electronic format</a:t>
            </a:r>
          </a:p>
        </p:txBody>
      </p:sp>
      <p:pic>
        <p:nvPicPr>
          <p:cNvPr id="10" name="Picture 9"/>
          <p:cNvPicPr>
            <a:picLocks noChangeAspect="1"/>
          </p:cNvPicPr>
          <p:nvPr/>
        </p:nvPicPr>
        <p:blipFill>
          <a:blip r:embed="rId3" cstate="print"/>
          <a:stretch>
            <a:fillRect/>
          </a:stretch>
        </p:blipFill>
        <p:spPr>
          <a:xfrm>
            <a:off x="5698229" y="4114800"/>
            <a:ext cx="2836171" cy="1888934"/>
          </a:xfrm>
          <a:prstGeom prst="rect">
            <a:avLst/>
          </a:prstGeom>
        </p:spPr>
      </p:pic>
    </p:spTree>
    <p:extLst>
      <p:ext uri="{BB962C8B-B14F-4D97-AF65-F5344CB8AC3E}">
        <p14:creationId xmlns:p14="http://schemas.microsoft.com/office/powerpoint/2010/main" xmlns="" val="691518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dirty="0"/>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434572"/>
            <a:ext cx="7197975" cy="584776"/>
          </a:xfrm>
          <a:prstGeom prst="rect">
            <a:avLst/>
          </a:prstGeom>
          <a:noFill/>
        </p:spPr>
        <p:txBody>
          <a:bodyPr wrap="square" rtlCol="0">
            <a:spAutoFit/>
          </a:bodyPr>
          <a:lstStyle/>
          <a:p>
            <a:pPr algn="ctr"/>
            <a:r>
              <a:rPr lang="en-US" sz="3200" b="1" dirty="0" smtClean="0">
                <a:solidFill>
                  <a:srgbClr val="FF0000"/>
                </a:solidFill>
              </a:rPr>
              <a:t>HURRICANE PREPARATIONS</a:t>
            </a:r>
            <a:endParaRPr lang="en-US" sz="3200" dirty="0" smtClean="0"/>
          </a:p>
        </p:txBody>
      </p:sp>
      <p:sp>
        <p:nvSpPr>
          <p:cNvPr id="5" name="Content Placeholder 4"/>
          <p:cNvSpPr>
            <a:spLocks noGrp="1"/>
          </p:cNvSpPr>
          <p:nvPr>
            <p:ph idx="1"/>
          </p:nvPr>
        </p:nvSpPr>
        <p:spPr/>
        <p:txBody>
          <a:bodyPr/>
          <a:lstStyle/>
          <a:p>
            <a:pPr marL="0" indent="0">
              <a:buNone/>
            </a:pPr>
            <a:endParaRPr lang="en-US" dirty="0"/>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5327" y="2171701"/>
            <a:ext cx="3060906" cy="256116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0958" y="2171701"/>
            <a:ext cx="3184775" cy="256030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Text Box 4"/>
          <p:cNvSpPr txBox="1">
            <a:spLocks noChangeArrowheads="1"/>
          </p:cNvSpPr>
          <p:nvPr/>
        </p:nvSpPr>
        <p:spPr bwMode="auto">
          <a:xfrm>
            <a:off x="1243013" y="5341471"/>
            <a:ext cx="70643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buFontTx/>
              <a:buNone/>
            </a:pPr>
            <a:r>
              <a:rPr lang="en-US" kern="1200" dirty="0"/>
              <a:t>          </a:t>
            </a:r>
            <a:r>
              <a:rPr lang="en-US" sz="2800" kern="1200" dirty="0"/>
              <a:t>BE </a:t>
            </a:r>
            <a:r>
              <a:rPr lang="en-US" sz="2800" kern="1200" dirty="0" smtClean="0"/>
              <a:t>PREPARED</a:t>
            </a:r>
            <a:endParaRPr lang="en-US" sz="2800" kern="1200" dirty="0"/>
          </a:p>
        </p:txBody>
      </p:sp>
    </p:spTree>
    <p:extLst>
      <p:ext uri="{BB962C8B-B14F-4D97-AF65-F5344CB8AC3E}">
        <p14:creationId xmlns:p14="http://schemas.microsoft.com/office/powerpoint/2010/main" xmlns="" val="31033282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0" name="Picture 9" descr="small logo e-library.gif"/>
          <p:cNvPicPr>
            <a:picLocks noChangeAspect="1"/>
          </p:cNvPicPr>
          <p:nvPr/>
        </p:nvPicPr>
        <p:blipFill>
          <a:blip r:embed="rId3" cstate="print"/>
          <a:stretch>
            <a:fillRect/>
          </a:stretch>
        </p:blipFill>
        <p:spPr>
          <a:xfrm>
            <a:off x="4778442" y="1643744"/>
            <a:ext cx="1036835" cy="395512"/>
          </a:xfrm>
          <a:prstGeom prst="rect">
            <a:avLst/>
          </a:prstGeom>
        </p:spPr>
      </p:pic>
      <p:pic>
        <p:nvPicPr>
          <p:cNvPr id="11" name="Picture 10" descr="C:\Users\mrwaring\Desktop\Pages from Hurricane Preparedness Plan ADOM-6-16 DP-mrw-rev-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0958" y="1841500"/>
            <a:ext cx="335597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a:spLocks noGrp="1" noChangeArrowheads="1"/>
          </p:cNvSpPr>
          <p:nvPr/>
        </p:nvSpPr>
        <p:spPr bwMode="auto">
          <a:xfrm>
            <a:off x="5002477" y="1841500"/>
            <a:ext cx="368432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66688" indent="-166688"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558EC7"/>
                </a:solidFill>
                <a:latin typeface="+mn-lt"/>
                <a:ea typeface="ＭＳ Ｐゴシック" charset="0"/>
              </a:defRPr>
            </a:lvl2pPr>
            <a:lvl3pPr marL="1081088" indent="-166688"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buNone/>
            </a:pPr>
            <a:endParaRPr lang="en-US" sz="2400" dirty="0">
              <a:latin typeface="Arial" charset="0"/>
            </a:endParaRPr>
          </a:p>
          <a:p>
            <a:pPr eaLnBrk="1" hangingPunct="1">
              <a:lnSpc>
                <a:spcPct val="80000"/>
              </a:lnSpc>
            </a:pPr>
            <a:r>
              <a:rPr lang="en-US" sz="1600" b="1" dirty="0">
                <a:latin typeface="Arial" charset="0"/>
              </a:rPr>
              <a:t>Official </a:t>
            </a:r>
            <a:r>
              <a:rPr lang="en-US" sz="1600" b="1" dirty="0" smtClean="0">
                <a:latin typeface="Arial" charset="0"/>
              </a:rPr>
              <a:t>Information and ADOM Policies</a:t>
            </a:r>
            <a:endParaRPr lang="en-US" sz="1600" b="1" dirty="0">
              <a:latin typeface="Arial" charset="0"/>
            </a:endParaRPr>
          </a:p>
          <a:p>
            <a:pPr marL="0" indent="0" eaLnBrk="1" hangingPunct="1">
              <a:lnSpc>
                <a:spcPct val="80000"/>
              </a:lnSpc>
              <a:buNone/>
            </a:pPr>
            <a:endParaRPr lang="en-US" sz="1600" b="1" dirty="0">
              <a:latin typeface="Arial" charset="0"/>
            </a:endParaRPr>
          </a:p>
          <a:p>
            <a:pPr eaLnBrk="1" hangingPunct="1">
              <a:lnSpc>
                <a:spcPct val="80000"/>
              </a:lnSpc>
            </a:pPr>
            <a:r>
              <a:rPr lang="en-US" sz="1600" b="1" dirty="0" smtClean="0">
                <a:latin typeface="Arial" charset="0"/>
              </a:rPr>
              <a:t>Communication Plan </a:t>
            </a:r>
            <a:endParaRPr lang="en-US" sz="1600" b="1" dirty="0">
              <a:latin typeface="Arial" charset="0"/>
            </a:endParaRPr>
          </a:p>
          <a:p>
            <a:pPr eaLnBrk="1" hangingPunct="1">
              <a:lnSpc>
                <a:spcPct val="80000"/>
              </a:lnSpc>
            </a:pPr>
            <a:endParaRPr lang="en-US" sz="1600" b="1" dirty="0">
              <a:latin typeface="Arial" charset="0"/>
            </a:endParaRPr>
          </a:p>
          <a:p>
            <a:pPr eaLnBrk="1" hangingPunct="1">
              <a:lnSpc>
                <a:spcPct val="80000"/>
              </a:lnSpc>
            </a:pPr>
            <a:r>
              <a:rPr lang="en-US" sz="1600" b="1" dirty="0" smtClean="0">
                <a:latin typeface="Arial" charset="0"/>
              </a:rPr>
              <a:t>What to do Before</a:t>
            </a:r>
            <a:r>
              <a:rPr lang="en-US" sz="1600" b="1" dirty="0">
                <a:latin typeface="Arial" charset="0"/>
              </a:rPr>
              <a:t>/After the </a:t>
            </a:r>
            <a:r>
              <a:rPr lang="en-US" sz="1600" b="1" dirty="0" smtClean="0">
                <a:latin typeface="Arial" charset="0"/>
              </a:rPr>
              <a:t>Storm</a:t>
            </a:r>
          </a:p>
          <a:p>
            <a:pPr marL="0" indent="0" eaLnBrk="1" hangingPunct="1">
              <a:lnSpc>
                <a:spcPct val="80000"/>
              </a:lnSpc>
              <a:buNone/>
            </a:pPr>
            <a:endParaRPr lang="en-US" sz="1600" b="1" dirty="0">
              <a:latin typeface="Arial" charset="0"/>
            </a:endParaRPr>
          </a:p>
          <a:p>
            <a:pPr eaLnBrk="1" hangingPunct="1">
              <a:lnSpc>
                <a:spcPct val="80000"/>
              </a:lnSpc>
            </a:pPr>
            <a:r>
              <a:rPr lang="en-US" sz="1600" b="1" dirty="0" smtClean="0">
                <a:latin typeface="Arial" charset="0"/>
              </a:rPr>
              <a:t>Hurricane Supply List</a:t>
            </a:r>
            <a:endParaRPr lang="en-US" sz="1600" b="1" dirty="0">
              <a:latin typeface="Arial" charset="0"/>
            </a:endParaRPr>
          </a:p>
          <a:p>
            <a:pPr eaLnBrk="1" hangingPunct="1">
              <a:lnSpc>
                <a:spcPct val="80000"/>
              </a:lnSpc>
            </a:pPr>
            <a:endParaRPr lang="en-US" sz="1600" b="1" dirty="0">
              <a:latin typeface="Arial" charset="0"/>
            </a:endParaRPr>
          </a:p>
          <a:p>
            <a:pPr eaLnBrk="1" hangingPunct="1">
              <a:lnSpc>
                <a:spcPct val="80000"/>
              </a:lnSpc>
            </a:pPr>
            <a:r>
              <a:rPr lang="en-US" sz="1600" b="1" dirty="0" smtClean="0">
                <a:latin typeface="Arial" charset="0"/>
              </a:rPr>
              <a:t>How do Hurricane Insurance Deductibles Work?</a:t>
            </a:r>
            <a:endParaRPr lang="en-US" sz="1600" b="1" dirty="0">
              <a:latin typeface="Arial" charset="0"/>
            </a:endParaRPr>
          </a:p>
          <a:p>
            <a:pPr eaLnBrk="1" hangingPunct="1">
              <a:lnSpc>
                <a:spcPct val="80000"/>
              </a:lnSpc>
            </a:pPr>
            <a:endParaRPr lang="en-US" sz="1600" b="1" dirty="0">
              <a:latin typeface="Arial" charset="0"/>
            </a:endParaRPr>
          </a:p>
          <a:p>
            <a:pPr eaLnBrk="1" hangingPunct="1">
              <a:lnSpc>
                <a:spcPct val="80000"/>
              </a:lnSpc>
            </a:pPr>
            <a:r>
              <a:rPr lang="en-US" sz="1600" b="1" dirty="0">
                <a:latin typeface="Arial" charset="0"/>
              </a:rPr>
              <a:t>Storing and Protecting Records </a:t>
            </a:r>
          </a:p>
          <a:p>
            <a:pPr eaLnBrk="1" hangingPunct="1">
              <a:lnSpc>
                <a:spcPct val="80000"/>
              </a:lnSpc>
            </a:pPr>
            <a:endParaRPr lang="en-US" sz="1600" b="1" dirty="0">
              <a:latin typeface="Arial" charset="0"/>
            </a:endParaRPr>
          </a:p>
          <a:p>
            <a:pPr eaLnBrk="1" hangingPunct="1">
              <a:lnSpc>
                <a:spcPct val="80000"/>
              </a:lnSpc>
            </a:pPr>
            <a:r>
              <a:rPr lang="en-US" sz="1600" b="1" dirty="0">
                <a:latin typeface="Arial" charset="0"/>
              </a:rPr>
              <a:t>Lists and </a:t>
            </a:r>
            <a:r>
              <a:rPr lang="en-US" sz="1600" b="1" dirty="0" smtClean="0">
                <a:latin typeface="Arial" charset="0"/>
              </a:rPr>
              <a:t>Forms</a:t>
            </a:r>
          </a:p>
          <a:p>
            <a:pPr marL="0" indent="0" eaLnBrk="1" hangingPunct="1">
              <a:lnSpc>
                <a:spcPct val="80000"/>
              </a:lnSpc>
              <a:buNone/>
            </a:pPr>
            <a:endParaRPr lang="en-US" sz="1600" b="1" dirty="0" smtClean="0">
              <a:latin typeface="Arial" charset="0"/>
            </a:endParaRPr>
          </a:p>
          <a:p>
            <a:pPr eaLnBrk="1" hangingPunct="1">
              <a:lnSpc>
                <a:spcPct val="80000"/>
              </a:lnSpc>
            </a:pPr>
            <a:r>
              <a:rPr lang="en-US" sz="1600" b="1" dirty="0" smtClean="0">
                <a:latin typeface="Arial" charset="0"/>
              </a:rPr>
              <a:t>ADOM First Responder Services</a:t>
            </a:r>
            <a:endParaRPr lang="en-US" sz="1600" b="1" dirty="0">
              <a:latin typeface="Arial" charset="0"/>
            </a:endParaRPr>
          </a:p>
          <a:p>
            <a:pPr eaLnBrk="1" hangingPunct="1">
              <a:lnSpc>
                <a:spcPct val="80000"/>
              </a:lnSpc>
            </a:pPr>
            <a:endParaRPr lang="en-US" sz="2000" dirty="0">
              <a:latin typeface="Arial" charset="0"/>
            </a:endParaRPr>
          </a:p>
        </p:txBody>
      </p:sp>
    </p:spTree>
    <p:extLst>
      <p:ext uri="{BB962C8B-B14F-4D97-AF65-F5344CB8AC3E}">
        <p14:creationId xmlns:p14="http://schemas.microsoft.com/office/powerpoint/2010/main" xmlns="" val="8419432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159" y="1358371"/>
            <a:ext cx="5623174" cy="4763502"/>
          </a:xfrm>
        </p:spPr>
        <p:txBody>
          <a:bodyPr>
            <a:normAutofit fontScale="85000" lnSpcReduction="10000"/>
          </a:bodyPr>
          <a:lstStyle/>
          <a:p>
            <a:pPr>
              <a:buNone/>
            </a:pPr>
            <a:endParaRPr lang="en-US" sz="1800" b="1" i="1" dirty="0">
              <a:solidFill>
                <a:srgbClr val="C00000"/>
              </a:solidFill>
            </a:endParaRPr>
          </a:p>
          <a:p>
            <a:r>
              <a:rPr lang="en-US" sz="1800" dirty="0" smtClean="0"/>
              <a:t>Before the storm:</a:t>
            </a:r>
          </a:p>
          <a:p>
            <a:pPr lvl="1"/>
            <a:r>
              <a:rPr lang="en-US" sz="1800" dirty="0" smtClean="0"/>
              <a:t>Stay Calm and don</a:t>
            </a:r>
            <a:r>
              <a:rPr lang="fr-FR" sz="1800" dirty="0" smtClean="0"/>
              <a:t>’</a:t>
            </a:r>
            <a:r>
              <a:rPr lang="en-US" sz="1800" dirty="0" smtClean="0"/>
              <a:t>t panic!</a:t>
            </a:r>
          </a:p>
          <a:p>
            <a:pPr lvl="1"/>
            <a:r>
              <a:rPr lang="en-US" sz="1800" dirty="0" smtClean="0"/>
              <a:t>Be Prepared: Read the 2013-2014 ADOM Hurricane Preparedness Guide and prepare your parish’s hurricane preparation plan.</a:t>
            </a:r>
          </a:p>
          <a:p>
            <a:pPr marL="800100" lvl="2" indent="0">
              <a:buNone/>
            </a:pPr>
            <a:r>
              <a:rPr lang="en-US" sz="1800" i="1" dirty="0" smtClean="0">
                <a:solidFill>
                  <a:schemeClr val="accent1">
                    <a:lumMod val="75000"/>
                  </a:schemeClr>
                </a:solidFill>
                <a:hlinkClick r:id="rId2"/>
              </a:rPr>
              <a:t>www.theadom.info</a:t>
            </a:r>
            <a:r>
              <a:rPr lang="en-US" sz="1800" i="1" dirty="0" smtClean="0">
                <a:solidFill>
                  <a:schemeClr val="accent1">
                    <a:lumMod val="75000"/>
                  </a:schemeClr>
                </a:solidFill>
              </a:rPr>
              <a:t> in the Building and Property/Facilities Management folder</a:t>
            </a:r>
          </a:p>
          <a:p>
            <a:pPr lvl="1"/>
            <a:r>
              <a:rPr lang="en-US" sz="1800" dirty="0" smtClean="0"/>
              <a:t>Always maintain shutters and emergency accessories clean and operational (oil permanent shutters), test generators, and batteries.</a:t>
            </a:r>
          </a:p>
          <a:p>
            <a:pPr lvl="1"/>
            <a:r>
              <a:rPr lang="en-US" sz="1800" dirty="0" smtClean="0"/>
              <a:t>Trim trees and clean clogged gutters.</a:t>
            </a:r>
          </a:p>
          <a:p>
            <a:pPr lvl="1"/>
            <a:r>
              <a:rPr lang="en-US" sz="1800" dirty="0" smtClean="0"/>
              <a:t>Implement Hurricane plan and Protect Parish Property (install shutters, protect electronics, etc…).</a:t>
            </a:r>
          </a:p>
          <a:p>
            <a:r>
              <a:rPr lang="en-US" sz="1800" dirty="0" smtClean="0"/>
              <a:t>After </a:t>
            </a:r>
            <a:r>
              <a:rPr lang="en-US" sz="1800" dirty="0"/>
              <a:t>the storm:</a:t>
            </a:r>
          </a:p>
          <a:p>
            <a:pPr lvl="1"/>
            <a:r>
              <a:rPr lang="en-US" sz="1800" dirty="0" smtClean="0"/>
              <a:t>Stay Calm and Stay Safe!</a:t>
            </a:r>
          </a:p>
          <a:p>
            <a:pPr lvl="1"/>
            <a:r>
              <a:rPr lang="en-US" sz="1800" dirty="0" smtClean="0"/>
              <a:t>Follow the directions provided in the </a:t>
            </a:r>
          </a:p>
          <a:p>
            <a:pPr marL="457200" lvl="1" indent="0">
              <a:buNone/>
            </a:pPr>
            <a:r>
              <a:rPr lang="en-US" sz="1800" dirty="0"/>
              <a:t>	</a:t>
            </a:r>
            <a:r>
              <a:rPr lang="en-US" sz="1800" dirty="0" smtClean="0"/>
              <a:t>2013-2014 ADOM Hurricane Preparedness 	Guide </a:t>
            </a:r>
            <a:endParaRPr lang="en-US" sz="1800" dirty="0" smtClean="0">
              <a:solidFill>
                <a:srgbClr val="FF0000"/>
              </a:solidFill>
            </a:endParaRPr>
          </a:p>
          <a:p>
            <a:pPr marL="457200" lvl="1" indent="0">
              <a:buNone/>
            </a:pPr>
            <a:endParaRPr lang="en-US" sz="1200" dirty="0" smtClean="0">
              <a:solidFill>
                <a:srgbClr val="FF0000"/>
              </a:solidFill>
            </a:endParaRPr>
          </a:p>
          <a:p>
            <a:pPr marL="0" indent="0">
              <a:buNone/>
            </a:pPr>
            <a:endParaRPr lang="en-US" sz="2000" dirty="0" smtClean="0"/>
          </a:p>
        </p:txBody>
      </p:sp>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2" name="Picture 11" descr="florida_hurrica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80667" y="3832625"/>
            <a:ext cx="2582332" cy="20183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12" descr="small logo e-library.gif"/>
          <p:cNvPicPr>
            <a:picLocks noChangeAspect="1"/>
          </p:cNvPicPr>
          <p:nvPr/>
        </p:nvPicPr>
        <p:blipFill>
          <a:blip r:embed="rId5" cstate="print"/>
          <a:stretch>
            <a:fillRect/>
          </a:stretch>
        </p:blipFill>
        <p:spPr>
          <a:xfrm>
            <a:off x="6392333" y="2735944"/>
            <a:ext cx="1036835" cy="395512"/>
          </a:xfrm>
          <a:prstGeom prst="rect">
            <a:avLst/>
          </a:prstGeom>
        </p:spPr>
      </p:pic>
    </p:spTree>
    <p:extLst>
      <p:ext uri="{BB962C8B-B14F-4D97-AF65-F5344CB8AC3E}">
        <p14:creationId xmlns:p14="http://schemas.microsoft.com/office/powerpoint/2010/main" xmlns="" val="400592623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59" y="1970434"/>
            <a:ext cx="7485840" cy="4210706"/>
          </a:xfrm>
        </p:spPr>
        <p:txBody>
          <a:bodyPr>
            <a:normAutofit fontScale="62500" lnSpcReduction="20000"/>
          </a:bodyPr>
          <a:lstStyle/>
          <a:p>
            <a:pPr>
              <a:buNone/>
            </a:pPr>
            <a:r>
              <a:rPr lang="en-US" sz="2900" i="1" dirty="0" smtClean="0"/>
              <a:t>USE the Tools the ADOM Provides to help you….</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r>
              <a:rPr lang="en-US" sz="1600" dirty="0" smtClean="0"/>
              <a:t>                </a:t>
            </a:r>
            <a:r>
              <a:rPr lang="en-US" sz="2300" dirty="0" smtClean="0"/>
              <a:t>Safety Notices                 Roof evaluations              Loss Control report</a:t>
            </a:r>
          </a:p>
          <a:p>
            <a:pPr>
              <a:buNone/>
            </a:pPr>
            <a:r>
              <a:rPr lang="en-US" sz="2300" dirty="0" smtClean="0"/>
              <a:t>						             Risk Mitigation</a:t>
            </a:r>
          </a:p>
          <a:p>
            <a:pPr>
              <a:buNone/>
            </a:pPr>
            <a:endParaRPr lang="en-US" sz="2000" b="1" dirty="0" smtClean="0">
              <a:solidFill>
                <a:srgbClr val="FF0000"/>
              </a:solidFill>
            </a:endParaRPr>
          </a:p>
          <a:p>
            <a:pPr marL="0" indent="0" algn="ctr">
              <a:buNone/>
            </a:pPr>
            <a:r>
              <a:rPr lang="en-US" sz="2800" b="1" i="1" dirty="0" smtClean="0">
                <a:solidFill>
                  <a:schemeClr val="accent1">
                    <a:lumMod val="75000"/>
                  </a:schemeClr>
                </a:solidFill>
              </a:rPr>
              <a:t>When in doubt call the Building and Property Office 305.762.1032</a:t>
            </a:r>
          </a:p>
          <a:p>
            <a:pPr>
              <a:buNone/>
            </a:pPr>
            <a:endParaRPr lang="en-US" sz="1600" dirty="0" smtClean="0"/>
          </a:p>
          <a:p>
            <a:endParaRPr lang="en-US" sz="20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pic>
        <p:nvPicPr>
          <p:cNvPr id="6" name="Picture 5" descr="Bounce_House_Page_1.jpg"/>
          <p:cNvPicPr>
            <a:picLocks noChangeAspect="1"/>
          </p:cNvPicPr>
          <p:nvPr/>
        </p:nvPicPr>
        <p:blipFill>
          <a:blip r:embed="rId3" cstate="print"/>
          <a:stretch>
            <a:fillRect/>
          </a:stretch>
        </p:blipFill>
        <p:spPr>
          <a:xfrm>
            <a:off x="1442546" y="2588539"/>
            <a:ext cx="1778291" cy="2301317"/>
          </a:xfrm>
          <a:prstGeom prst="rect">
            <a:avLst/>
          </a:prstGeom>
        </p:spPr>
      </p:pic>
      <p:pic>
        <p:nvPicPr>
          <p:cNvPr id="8" name="Picture 7" descr="Pages from St  Andrew Church Report w  drawings.jpg"/>
          <p:cNvPicPr>
            <a:picLocks noChangeAspect="1"/>
          </p:cNvPicPr>
          <p:nvPr/>
        </p:nvPicPr>
        <p:blipFill>
          <a:blip r:embed="rId4" cstate="print"/>
          <a:stretch>
            <a:fillRect/>
          </a:stretch>
        </p:blipFill>
        <p:spPr>
          <a:xfrm>
            <a:off x="3710184" y="2523167"/>
            <a:ext cx="1905879" cy="24664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69130" y="2523167"/>
            <a:ext cx="1778290" cy="2301317"/>
          </a:xfrm>
          <a:prstGeom prst="rect">
            <a:avLst/>
          </a:prstGeom>
        </p:spPr>
      </p:pic>
      <p:sp>
        <p:nvSpPr>
          <p:cNvPr id="11" name="Rectangle 10"/>
          <p:cNvSpPr/>
          <p:nvPr/>
        </p:nvSpPr>
        <p:spPr>
          <a:xfrm>
            <a:off x="1317018" y="2523167"/>
            <a:ext cx="2019869" cy="23793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17008" y="2523167"/>
            <a:ext cx="2019869" cy="23793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55406" y="2523167"/>
            <a:ext cx="2019869" cy="23793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p:txBody>
          <a:bodyPr/>
          <a:lstStyle/>
          <a:p>
            <a:endParaRPr lang="en-US" dirty="0"/>
          </a:p>
        </p:txBody>
      </p:sp>
      <p:sp>
        <p:nvSpPr>
          <p:cNvPr id="15"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6" name="TextBox 15"/>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7" name="Picture 16" descr="small logo e-library.gif"/>
          <p:cNvPicPr>
            <a:picLocks noChangeAspect="1"/>
          </p:cNvPicPr>
          <p:nvPr/>
        </p:nvPicPr>
        <p:blipFill>
          <a:blip r:embed="rId6" cstate="print"/>
          <a:stretch>
            <a:fillRect/>
          </a:stretch>
        </p:blipFill>
        <p:spPr>
          <a:xfrm>
            <a:off x="6582692" y="1866900"/>
            <a:ext cx="1214483" cy="555290"/>
          </a:xfrm>
          <a:prstGeom prst="rect">
            <a:avLst/>
          </a:prstGeom>
        </p:spPr>
      </p:pic>
    </p:spTree>
    <p:extLst>
      <p:ext uri="{BB962C8B-B14F-4D97-AF65-F5344CB8AC3E}">
        <p14:creationId xmlns:p14="http://schemas.microsoft.com/office/powerpoint/2010/main" xmlns="" val="4395242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nchor="t">
            <a:normAutofit/>
          </a:bodyPr>
          <a:lstStyle/>
          <a:p>
            <a:r>
              <a:rPr lang="en-US" dirty="0" smtClean="0"/>
              <a:t>Building the Kingdom</a:t>
            </a:r>
            <a:endParaRPr lang="en-US" dirty="0"/>
          </a:p>
        </p:txBody>
      </p:sp>
      <p:sp>
        <p:nvSpPr>
          <p:cNvPr id="14" name="Title 1"/>
          <p:cNvSpPr txBox="1">
            <a:spLocks/>
          </p:cNvSpPr>
          <p:nvPr/>
        </p:nvSpPr>
        <p:spPr>
          <a:xfrm>
            <a:off x="1200958" y="274638"/>
            <a:ext cx="7485841" cy="1143000"/>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7" name="TextBox 16"/>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18" name="Content Placeholder 2"/>
          <p:cNvSpPr>
            <a:spLocks noGrp="1"/>
          </p:cNvSpPr>
          <p:nvPr>
            <p:ph idx="1"/>
          </p:nvPr>
        </p:nvSpPr>
        <p:spPr>
          <a:xfrm>
            <a:off x="579966" y="1417638"/>
            <a:ext cx="8462434" cy="5033962"/>
          </a:xfrm>
        </p:spPr>
        <p:txBody>
          <a:bodyPr>
            <a:normAutofit lnSpcReduction="10000"/>
          </a:bodyPr>
          <a:lstStyle/>
          <a:p>
            <a:pPr>
              <a:buNone/>
            </a:pPr>
            <a:r>
              <a:rPr lang="en-US" sz="1800" dirty="0" smtClean="0"/>
              <a:t>Workshop Goals</a:t>
            </a:r>
            <a:r>
              <a:rPr lang="en-US" sz="2400" dirty="0" smtClean="0"/>
              <a:t>:</a:t>
            </a:r>
          </a:p>
          <a:p>
            <a:pPr>
              <a:buNone/>
            </a:pPr>
            <a:endParaRPr lang="en-US" sz="1400" dirty="0" smtClean="0"/>
          </a:p>
          <a:p>
            <a:r>
              <a:rPr lang="en-US" sz="2000" dirty="0" smtClean="0"/>
              <a:t>Gain a Better Understanding of: </a:t>
            </a:r>
          </a:p>
          <a:p>
            <a:pPr lvl="1"/>
            <a:r>
              <a:rPr lang="en-US" sz="2000" dirty="0" smtClean="0"/>
              <a:t>Basic Project Management Fundamentals </a:t>
            </a:r>
          </a:p>
          <a:p>
            <a:pPr lvl="1"/>
            <a:r>
              <a:rPr lang="en-US" sz="2000" dirty="0" smtClean="0"/>
              <a:t>What is SCOPE CREEP?</a:t>
            </a:r>
          </a:p>
          <a:p>
            <a:pPr lvl="1"/>
            <a:r>
              <a:rPr lang="en-US" sz="2000" dirty="0" smtClean="0"/>
              <a:t>What </a:t>
            </a:r>
            <a:r>
              <a:rPr lang="en-US" sz="2000" dirty="0"/>
              <a:t>is a </a:t>
            </a:r>
            <a:r>
              <a:rPr lang="en-US" sz="2000" dirty="0" smtClean="0"/>
              <a:t>Total Development Budget?</a:t>
            </a:r>
          </a:p>
          <a:p>
            <a:pPr lvl="1"/>
            <a:r>
              <a:rPr lang="en-US" sz="2000" dirty="0" smtClean="0"/>
              <a:t>What is the CRITICAL PATH? </a:t>
            </a:r>
          </a:p>
          <a:p>
            <a:pPr lvl="1"/>
            <a:r>
              <a:rPr lang="en-US" sz="2000" dirty="0" smtClean="0"/>
              <a:t>Different Project Delivery Methods</a:t>
            </a:r>
          </a:p>
          <a:p>
            <a:pPr lvl="1"/>
            <a:r>
              <a:rPr lang="en-US" sz="2000" dirty="0"/>
              <a:t>Archdiocese of </a:t>
            </a:r>
            <a:r>
              <a:rPr lang="en-US" sz="2000" dirty="0" smtClean="0"/>
              <a:t>Miami </a:t>
            </a:r>
            <a:r>
              <a:rPr lang="en-US" sz="2000" dirty="0"/>
              <a:t>Project </a:t>
            </a:r>
            <a:r>
              <a:rPr lang="en-US" sz="2000" dirty="0" smtClean="0"/>
              <a:t>Procedures</a:t>
            </a:r>
            <a:r>
              <a:rPr lang="en-US" sz="1600" dirty="0"/>
              <a:t> </a:t>
            </a:r>
            <a:r>
              <a:rPr lang="en-US" sz="1600" dirty="0" smtClean="0"/>
              <a:t>(different project types)</a:t>
            </a:r>
            <a:r>
              <a:rPr lang="en-US" sz="1200" dirty="0" smtClean="0"/>
              <a:t> </a:t>
            </a:r>
            <a:endParaRPr lang="en-US" sz="2000" dirty="0" smtClean="0"/>
          </a:p>
          <a:p>
            <a:pPr lvl="1"/>
            <a:r>
              <a:rPr lang="en-US" sz="2000" dirty="0" smtClean="0"/>
              <a:t>ADOM (Re) Roofing Project Requirements</a:t>
            </a:r>
          </a:p>
          <a:p>
            <a:pPr lvl="1"/>
            <a:r>
              <a:rPr lang="en-US" sz="2000" dirty="0" smtClean="0"/>
              <a:t>ADOM Insurance Claim Project Procedures</a:t>
            </a:r>
          </a:p>
          <a:p>
            <a:pPr lvl="1"/>
            <a:r>
              <a:rPr lang="en-US" sz="2000" dirty="0" smtClean="0"/>
              <a:t>ADOM Project Closeout Requirements</a:t>
            </a:r>
          </a:p>
          <a:p>
            <a:pPr lvl="1"/>
            <a:r>
              <a:rPr lang="en-US" sz="2000" dirty="0" smtClean="0"/>
              <a:t>Hurricane Preparedness</a:t>
            </a:r>
          </a:p>
          <a:p>
            <a:pPr lvl="1"/>
            <a:r>
              <a:rPr lang="en-US" sz="2000" dirty="0" smtClean="0"/>
              <a:t>Additional Resources the ADOM can provide to you.</a:t>
            </a:r>
          </a:p>
          <a:p>
            <a:pPr marL="457200" lvl="1" indent="0">
              <a:buNone/>
            </a:pPr>
            <a:endParaRPr lang="en-US" sz="2000" dirty="0" smtClean="0"/>
          </a:p>
          <a:p>
            <a:pPr lvl="1"/>
            <a:endParaRPr lang="en-US" sz="2000" dirty="0" smtClean="0"/>
          </a:p>
          <a:p>
            <a:pPr lvl="1"/>
            <a:endParaRPr lang="en-US" sz="2000" dirty="0" smtClean="0"/>
          </a:p>
          <a:p>
            <a:endParaRPr lang="en-US" sz="2400" dirty="0" smtClean="0"/>
          </a:p>
          <a:p>
            <a:pPr>
              <a:buNone/>
            </a:pPr>
            <a:endParaRPr lang="en-US" sz="2000" dirty="0" smtClean="0"/>
          </a:p>
        </p:txBody>
      </p:sp>
      <p:sp>
        <p:nvSpPr>
          <p:cNvPr id="7" name="Content Placeholder 2"/>
          <p:cNvSpPr txBox="1">
            <a:spLocks/>
          </p:cNvSpPr>
          <p:nvPr/>
        </p:nvSpPr>
        <p:spPr>
          <a:xfrm>
            <a:off x="1054100" y="1570038"/>
            <a:ext cx="7785099" cy="5033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215328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
                                            <p:txEl>
                                              <p:pRg st="2" end="2"/>
                                            </p:txEl>
                                          </p:spTgt>
                                        </p:tgtEl>
                                        <p:attrNameLst>
                                          <p:attrName>style.visibility</p:attrName>
                                        </p:attrNameLst>
                                      </p:cBhvr>
                                      <p:to>
                                        <p:strVal val="visible"/>
                                      </p:to>
                                    </p:set>
                                    <p:animEffect transition="in" filter="wipe(down)">
                                      <p:cBhvr>
                                        <p:cTn id="10" dur="500"/>
                                        <p:tgtEl>
                                          <p:spTgt spid="18">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animEffect transition="in" filter="wipe(down)">
                                      <p:cBhvr>
                                        <p:cTn id="13" dur="500"/>
                                        <p:tgtEl>
                                          <p:spTgt spid="18">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xEl>
                                              <p:pRg st="4" end="4"/>
                                            </p:txEl>
                                          </p:spTgt>
                                        </p:tgtEl>
                                        <p:attrNameLst>
                                          <p:attrName>style.visibility</p:attrName>
                                        </p:attrNameLst>
                                      </p:cBhvr>
                                      <p:to>
                                        <p:strVal val="visible"/>
                                      </p:to>
                                    </p:set>
                                    <p:animEffect transition="in" filter="wipe(down)">
                                      <p:cBhvr>
                                        <p:cTn id="16" dur="500"/>
                                        <p:tgtEl>
                                          <p:spTgt spid="18">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animEffect transition="in" filter="wipe(down)">
                                      <p:cBhvr>
                                        <p:cTn id="19" dur="500"/>
                                        <p:tgtEl>
                                          <p:spTgt spid="18">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xEl>
                                              <p:pRg st="6" end="6"/>
                                            </p:txEl>
                                          </p:spTgt>
                                        </p:tgtEl>
                                        <p:attrNameLst>
                                          <p:attrName>style.visibility</p:attrName>
                                        </p:attrNameLst>
                                      </p:cBhvr>
                                      <p:to>
                                        <p:strVal val="visible"/>
                                      </p:to>
                                    </p:set>
                                    <p:animEffect transition="in" filter="wipe(down)">
                                      <p:cBhvr>
                                        <p:cTn id="22" dur="500"/>
                                        <p:tgtEl>
                                          <p:spTgt spid="18">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8">
                                            <p:txEl>
                                              <p:pRg st="7" end="7"/>
                                            </p:txEl>
                                          </p:spTgt>
                                        </p:tgtEl>
                                        <p:attrNameLst>
                                          <p:attrName>style.visibility</p:attrName>
                                        </p:attrNameLst>
                                      </p:cBhvr>
                                      <p:to>
                                        <p:strVal val="visible"/>
                                      </p:to>
                                    </p:set>
                                    <p:animEffect transition="in" filter="wipe(down)">
                                      <p:cBhvr>
                                        <p:cTn id="25" dur="500"/>
                                        <p:tgtEl>
                                          <p:spTgt spid="18">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xEl>
                                              <p:pRg st="8" end="8"/>
                                            </p:txEl>
                                          </p:spTgt>
                                        </p:tgtEl>
                                        <p:attrNameLst>
                                          <p:attrName>style.visibility</p:attrName>
                                        </p:attrNameLst>
                                      </p:cBhvr>
                                      <p:to>
                                        <p:strVal val="visible"/>
                                      </p:to>
                                    </p:set>
                                    <p:animEffect transition="in" filter="wipe(down)">
                                      <p:cBhvr>
                                        <p:cTn id="28" dur="500"/>
                                        <p:tgtEl>
                                          <p:spTgt spid="18">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xEl>
                                              <p:pRg st="9" end="9"/>
                                            </p:txEl>
                                          </p:spTgt>
                                        </p:tgtEl>
                                        <p:attrNameLst>
                                          <p:attrName>style.visibility</p:attrName>
                                        </p:attrNameLst>
                                      </p:cBhvr>
                                      <p:to>
                                        <p:strVal val="visible"/>
                                      </p:to>
                                    </p:set>
                                    <p:animEffect transition="in" filter="wipe(down)">
                                      <p:cBhvr>
                                        <p:cTn id="31" dur="500"/>
                                        <p:tgtEl>
                                          <p:spTgt spid="18">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8">
                                            <p:txEl>
                                              <p:pRg st="10" end="10"/>
                                            </p:txEl>
                                          </p:spTgt>
                                        </p:tgtEl>
                                        <p:attrNameLst>
                                          <p:attrName>style.visibility</p:attrName>
                                        </p:attrNameLst>
                                      </p:cBhvr>
                                      <p:to>
                                        <p:strVal val="visible"/>
                                      </p:to>
                                    </p:set>
                                    <p:animEffect transition="in" filter="wipe(down)">
                                      <p:cBhvr>
                                        <p:cTn id="34" dur="500"/>
                                        <p:tgtEl>
                                          <p:spTgt spid="18">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8">
                                            <p:txEl>
                                              <p:pRg st="11" end="11"/>
                                            </p:txEl>
                                          </p:spTgt>
                                        </p:tgtEl>
                                        <p:attrNameLst>
                                          <p:attrName>style.visibility</p:attrName>
                                        </p:attrNameLst>
                                      </p:cBhvr>
                                      <p:to>
                                        <p:strVal val="visible"/>
                                      </p:to>
                                    </p:set>
                                    <p:animEffect transition="in" filter="wipe(down)">
                                      <p:cBhvr>
                                        <p:cTn id="37" dur="500"/>
                                        <p:tgtEl>
                                          <p:spTgt spid="18">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8">
                                            <p:txEl>
                                              <p:pRg st="12" end="12"/>
                                            </p:txEl>
                                          </p:spTgt>
                                        </p:tgtEl>
                                        <p:attrNameLst>
                                          <p:attrName>style.visibility</p:attrName>
                                        </p:attrNameLst>
                                      </p:cBhvr>
                                      <p:to>
                                        <p:strVal val="visible"/>
                                      </p:to>
                                    </p:set>
                                    <p:animEffect transition="in" filter="wipe(down)">
                                      <p:cBhvr>
                                        <p:cTn id="40" dur="500"/>
                                        <p:tgtEl>
                                          <p:spTgt spid="18">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xEl>
                                              <p:pRg st="13" end="13"/>
                                            </p:txEl>
                                          </p:spTgt>
                                        </p:tgtEl>
                                        <p:attrNameLst>
                                          <p:attrName>style.visibility</p:attrName>
                                        </p:attrNameLst>
                                      </p:cBhvr>
                                      <p:to>
                                        <p:strVal val="visible"/>
                                      </p:to>
                                    </p:set>
                                    <p:animEffect transition="in" filter="wipe(down)">
                                      <p:cBhvr>
                                        <p:cTn id="43" dur="500"/>
                                        <p:tgtEl>
                                          <p:spTgt spid="1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nchor="t">
            <a:normAutofit/>
          </a:bodyPr>
          <a:lstStyle/>
          <a:p>
            <a:r>
              <a:rPr lang="en-US" dirty="0" smtClean="0"/>
              <a:t>Building the Kingdom</a:t>
            </a:r>
            <a:endParaRPr lang="en-US" dirty="0"/>
          </a:p>
        </p:txBody>
      </p:sp>
      <p:sp>
        <p:nvSpPr>
          <p:cNvPr id="14" name="Title 1"/>
          <p:cNvSpPr txBox="1">
            <a:spLocks/>
          </p:cNvSpPr>
          <p:nvPr/>
        </p:nvSpPr>
        <p:spPr>
          <a:xfrm>
            <a:off x="1200958" y="274638"/>
            <a:ext cx="7485841" cy="1143000"/>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7" name="TextBox 16"/>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18" name="Content Placeholder 2"/>
          <p:cNvSpPr>
            <a:spLocks noGrp="1"/>
          </p:cNvSpPr>
          <p:nvPr>
            <p:ph idx="1"/>
          </p:nvPr>
        </p:nvSpPr>
        <p:spPr>
          <a:xfrm>
            <a:off x="901700" y="1417638"/>
            <a:ext cx="7785099" cy="5033962"/>
          </a:xfrm>
        </p:spPr>
        <p:txBody>
          <a:bodyPr>
            <a:normAutofit/>
          </a:bodyPr>
          <a:lstStyle/>
          <a:p>
            <a:pPr>
              <a:buNone/>
            </a:pPr>
            <a:endParaRPr lang="en-US" sz="2000" dirty="0" smtClean="0"/>
          </a:p>
          <a:p>
            <a:pPr algn="ctr">
              <a:buNone/>
            </a:pPr>
            <a:endParaRPr lang="en-US" sz="2800" dirty="0" smtClean="0"/>
          </a:p>
          <a:p>
            <a:pPr algn="ctr">
              <a:buNone/>
            </a:pPr>
            <a:r>
              <a:rPr lang="en-US" sz="2800" b="1" dirty="0">
                <a:solidFill>
                  <a:srgbClr val="000000"/>
                </a:solidFill>
                <a:latin typeface="+mj-lt"/>
                <a:ea typeface="ＭＳ 明朝"/>
                <a:cs typeface="Calibri"/>
              </a:rPr>
              <a:t>Introduction</a:t>
            </a:r>
            <a:r>
              <a:rPr lang="en-US" sz="2800" dirty="0">
                <a:solidFill>
                  <a:srgbClr val="000000"/>
                </a:solidFill>
                <a:latin typeface="+mj-lt"/>
                <a:ea typeface="ＭＳ 明朝"/>
                <a:cs typeface="Calibri"/>
              </a:rPr>
              <a:t> </a:t>
            </a:r>
            <a:r>
              <a:rPr lang="en-US" sz="2800" b="1" dirty="0">
                <a:solidFill>
                  <a:srgbClr val="000000"/>
                </a:solidFill>
                <a:latin typeface="+mj-lt"/>
                <a:ea typeface="ＭＳ 明朝"/>
                <a:cs typeface="Calibri"/>
              </a:rPr>
              <a:t>to Project Management Fundamentals </a:t>
            </a:r>
            <a:endParaRPr lang="en-US" sz="2800" b="1" dirty="0" smtClean="0">
              <a:solidFill>
                <a:srgbClr val="000000"/>
              </a:solidFill>
              <a:latin typeface="+mj-lt"/>
              <a:ea typeface="ＭＳ 明朝"/>
              <a:cs typeface="Calibri"/>
            </a:endParaRPr>
          </a:p>
          <a:p>
            <a:pPr algn="ctr">
              <a:buNone/>
            </a:pPr>
            <a:endParaRPr lang="en-US" sz="2800" b="1" dirty="0">
              <a:solidFill>
                <a:srgbClr val="000000"/>
              </a:solidFill>
              <a:latin typeface="+mj-lt"/>
              <a:ea typeface="ＭＳ 明朝"/>
              <a:cs typeface="Calibri"/>
            </a:endParaRPr>
          </a:p>
          <a:p>
            <a:pPr algn="ctr">
              <a:buNone/>
            </a:pPr>
            <a:endParaRPr lang="en-US" sz="2800" b="1" dirty="0" smtClean="0">
              <a:solidFill>
                <a:srgbClr val="000000"/>
              </a:solidFill>
              <a:latin typeface="+mj-lt"/>
              <a:ea typeface="ＭＳ 明朝"/>
              <a:cs typeface="Calibri"/>
            </a:endParaRPr>
          </a:p>
          <a:p>
            <a:pPr algn="ctr">
              <a:buNone/>
            </a:pPr>
            <a:r>
              <a:rPr lang="en-US" sz="2800" b="1" dirty="0" smtClean="0">
                <a:solidFill>
                  <a:srgbClr val="000000"/>
                </a:solidFill>
                <a:latin typeface="+mj-lt"/>
                <a:ea typeface="ＭＳ 明朝"/>
                <a:cs typeface="Calibri"/>
              </a:rPr>
              <a:t>QUESTIONS???</a:t>
            </a:r>
            <a:endParaRPr lang="en-US" sz="2800" dirty="0"/>
          </a:p>
          <a:p>
            <a:pPr algn="ctr">
              <a:buNone/>
            </a:pPr>
            <a:endParaRPr lang="en-US" sz="2800" dirty="0" smtClean="0"/>
          </a:p>
          <a:p>
            <a:pPr>
              <a:buNone/>
            </a:pPr>
            <a:endParaRPr lang="en-US" sz="2000" dirty="0" smtClean="0"/>
          </a:p>
        </p:txBody>
      </p:sp>
      <p:sp>
        <p:nvSpPr>
          <p:cNvPr id="7" name="Content Placeholder 2"/>
          <p:cNvSpPr txBox="1">
            <a:spLocks/>
          </p:cNvSpPr>
          <p:nvPr/>
        </p:nvSpPr>
        <p:spPr>
          <a:xfrm>
            <a:off x="1054100" y="1570038"/>
            <a:ext cx="7785099" cy="5033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35469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100"/>
                                  </p:iterate>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par>
                          <p:cTn id="7" fill="hold">
                            <p:stCondLst>
                              <p:cond delay="42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3"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nchor="t">
            <a:normAutofit/>
          </a:bodyPr>
          <a:lstStyle/>
          <a:p>
            <a:r>
              <a:rPr lang="en-US" dirty="0" smtClean="0"/>
              <a:t>Building the Kingdom</a:t>
            </a:r>
            <a:endParaRPr lang="en-US" dirty="0"/>
          </a:p>
        </p:txBody>
      </p:sp>
      <p:sp>
        <p:nvSpPr>
          <p:cNvPr id="14" name="Title 1"/>
          <p:cNvSpPr txBox="1">
            <a:spLocks/>
          </p:cNvSpPr>
          <p:nvPr/>
        </p:nvSpPr>
        <p:spPr>
          <a:xfrm>
            <a:off x="1200958" y="274638"/>
            <a:ext cx="7485841" cy="1143000"/>
          </a:xfrm>
          <a:prstGeom prst="rect">
            <a:avLst/>
          </a:prstGeom>
        </p:spPr>
        <p:txBody>
          <a:bodyPr vert="horz" lIns="91440" tIns="45720" rIns="91440" bIns="45720" rtlCol="0"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17" name="TextBox 16"/>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18" name="Content Placeholder 2"/>
          <p:cNvSpPr>
            <a:spLocks noGrp="1"/>
          </p:cNvSpPr>
          <p:nvPr>
            <p:ph idx="1"/>
          </p:nvPr>
        </p:nvSpPr>
        <p:spPr>
          <a:xfrm>
            <a:off x="901700" y="1417638"/>
            <a:ext cx="7785099" cy="5033962"/>
          </a:xfrm>
        </p:spPr>
        <p:txBody>
          <a:bodyPr>
            <a:normAutofit/>
          </a:bodyPr>
          <a:lstStyle/>
          <a:p>
            <a:pPr marL="457200" lvl="1" indent="0">
              <a:buNone/>
            </a:pPr>
            <a:endParaRPr lang="en-US" sz="2000" dirty="0" smtClean="0"/>
          </a:p>
          <a:p>
            <a:pPr lvl="1"/>
            <a:endParaRPr lang="en-US" sz="2000" dirty="0" smtClean="0"/>
          </a:p>
          <a:p>
            <a:pPr lvl="1"/>
            <a:endParaRPr lang="en-US" sz="2000" dirty="0" smtClean="0"/>
          </a:p>
          <a:p>
            <a:endParaRPr lang="en-US" sz="2400" dirty="0" smtClean="0"/>
          </a:p>
          <a:p>
            <a:pPr>
              <a:buNone/>
            </a:pPr>
            <a:endParaRPr lang="en-US" sz="2000" dirty="0" smtClean="0"/>
          </a:p>
        </p:txBody>
      </p:sp>
      <p:sp>
        <p:nvSpPr>
          <p:cNvPr id="7" name="Content Placeholder 2"/>
          <p:cNvSpPr txBox="1">
            <a:spLocks/>
          </p:cNvSpPr>
          <p:nvPr/>
        </p:nvSpPr>
        <p:spPr>
          <a:xfrm>
            <a:off x="1054100" y="1570038"/>
            <a:ext cx="7785099" cy="50339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75000"/>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pdf.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21183" y="1482911"/>
            <a:ext cx="7678883" cy="9937378"/>
          </a:xfrm>
          <a:prstGeom prst="rect">
            <a:avLst/>
          </a:prstGeom>
        </p:spPr>
      </p:pic>
    </p:spTree>
    <p:extLst>
      <p:ext uri="{BB962C8B-B14F-4D97-AF65-F5344CB8AC3E}">
        <p14:creationId xmlns:p14="http://schemas.microsoft.com/office/powerpoint/2010/main" xmlns="" val="22547926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866" y="2675466"/>
            <a:ext cx="7941733" cy="1676400"/>
          </a:xfrm>
        </p:spPr>
        <p:txBody>
          <a:bodyPr>
            <a:normAutofit fontScale="92500"/>
          </a:bodyPr>
          <a:lstStyle/>
          <a:p>
            <a:pPr marL="457200" lvl="1" indent="0">
              <a:buNone/>
            </a:pPr>
            <a:endParaRPr lang="en-US" sz="2400" dirty="0" smtClean="0">
              <a:solidFill>
                <a:srgbClr val="FF0000"/>
              </a:solidFill>
            </a:endParaRPr>
          </a:p>
          <a:p>
            <a:pPr marL="800100" lvl="1" indent="-342900">
              <a:buFont typeface="Arial" pitchFamily="34" charset="0"/>
              <a:buAutoNum type="arabicPeriod"/>
            </a:pPr>
            <a:r>
              <a:rPr lang="en-US" sz="2400" dirty="0" smtClean="0">
                <a:solidFill>
                  <a:srgbClr val="FF0000"/>
                </a:solidFill>
              </a:rPr>
              <a:t>Scope </a:t>
            </a:r>
            <a:r>
              <a:rPr lang="en-US" sz="2400" dirty="0"/>
              <a:t>(what is </a:t>
            </a:r>
            <a:r>
              <a:rPr lang="en-US" sz="2400" dirty="0" smtClean="0"/>
              <a:t>included/excluded </a:t>
            </a:r>
            <a:r>
              <a:rPr lang="en-US" sz="2400" dirty="0"/>
              <a:t>in the project?</a:t>
            </a:r>
            <a:r>
              <a:rPr lang="en-US" sz="2400" dirty="0" smtClean="0"/>
              <a:t>)</a:t>
            </a:r>
            <a:endParaRPr lang="en-US" sz="2400" dirty="0" smtClean="0">
              <a:solidFill>
                <a:srgbClr val="FF0000"/>
              </a:solidFill>
            </a:endParaRPr>
          </a:p>
          <a:p>
            <a:pPr marL="800100" lvl="1" indent="-342900">
              <a:buAutoNum type="arabicPeriod"/>
            </a:pPr>
            <a:r>
              <a:rPr lang="en-US" sz="2400" dirty="0" smtClean="0">
                <a:solidFill>
                  <a:srgbClr val="FF0000"/>
                </a:solidFill>
              </a:rPr>
              <a:t>Budget</a:t>
            </a:r>
            <a:r>
              <a:rPr lang="en-US" sz="2400" dirty="0" smtClean="0"/>
              <a:t> (</a:t>
            </a:r>
            <a:r>
              <a:rPr lang="en-US" sz="2400" dirty="0"/>
              <a:t>what is </a:t>
            </a:r>
            <a:r>
              <a:rPr lang="en-US" sz="2400" dirty="0" smtClean="0"/>
              <a:t>the cost </a:t>
            </a:r>
            <a:r>
              <a:rPr lang="en-US" sz="2400" dirty="0"/>
              <a:t>of the </a:t>
            </a:r>
            <a:r>
              <a:rPr lang="en-US" sz="2400" dirty="0" smtClean="0"/>
              <a:t>project?)</a:t>
            </a:r>
          </a:p>
          <a:p>
            <a:pPr marL="800100" lvl="1" indent="-342900">
              <a:buAutoNum type="arabicPeriod"/>
            </a:pPr>
            <a:r>
              <a:rPr lang="en-US" sz="2400" dirty="0" smtClean="0">
                <a:solidFill>
                  <a:srgbClr val="FF0000"/>
                </a:solidFill>
              </a:rPr>
              <a:t>Schedule/Time</a:t>
            </a:r>
            <a:r>
              <a:rPr lang="en-US" sz="2400" dirty="0" smtClean="0"/>
              <a:t> (how </a:t>
            </a:r>
            <a:r>
              <a:rPr lang="en-US" sz="2400" dirty="0"/>
              <a:t>long will project take?</a:t>
            </a:r>
            <a:r>
              <a:rPr lang="en-US" sz="2400" dirty="0" smtClean="0"/>
              <a:t>)</a:t>
            </a:r>
            <a:endParaRPr lang="en-US" sz="2400" dirty="0"/>
          </a:p>
          <a:p>
            <a:pPr marL="457200" lvl="1" indent="0">
              <a:buNone/>
            </a:pPr>
            <a:endParaRPr lang="en-US" sz="2400" dirty="0" smtClean="0"/>
          </a:p>
          <a:p>
            <a:endParaRPr lang="en-US" sz="2000" dirty="0" smtClean="0"/>
          </a:p>
          <a:p>
            <a:endParaRPr lang="en-US" sz="16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744133"/>
            <a:ext cx="7197975" cy="1415772"/>
          </a:xfrm>
          <a:prstGeom prst="rect">
            <a:avLst/>
          </a:prstGeom>
          <a:noFill/>
        </p:spPr>
        <p:txBody>
          <a:bodyPr wrap="square" rtlCol="0">
            <a:spAutoFit/>
          </a:bodyPr>
          <a:lstStyle/>
          <a:p>
            <a:pPr algn="ctr"/>
            <a:r>
              <a:rPr lang="en-US" sz="3200" b="1" dirty="0" smtClean="0"/>
              <a:t>PROJECT FUNDAMENTALS</a:t>
            </a:r>
          </a:p>
          <a:p>
            <a:pPr algn="ctr"/>
            <a:r>
              <a:rPr lang="en-US" u="sng" dirty="0"/>
              <a:t>EVERY PROJECT </a:t>
            </a:r>
            <a:r>
              <a:rPr lang="en-US" dirty="0"/>
              <a:t>AND CONTRACT MUST DEFINE 3 ELEMENTS TO BE EFFECTIVE </a:t>
            </a:r>
            <a:r>
              <a:rPr lang="en-US" dirty="0" smtClean="0"/>
              <a:t>(AND LEGAL):</a:t>
            </a:r>
            <a:endParaRPr lang="en-US" dirty="0"/>
          </a:p>
          <a:p>
            <a:endParaRPr lang="en-US" dirty="0"/>
          </a:p>
        </p:txBody>
      </p:sp>
      <p:pic>
        <p:nvPicPr>
          <p:cNvPr id="7" name="Picture 6" descr="bag_of_money.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7109" y="4673600"/>
            <a:ext cx="1091189" cy="1397000"/>
          </a:xfrm>
          <a:prstGeom prst="rect">
            <a:avLst/>
          </a:prstGeom>
        </p:spPr>
      </p:pic>
      <p:pic>
        <p:nvPicPr>
          <p:cNvPr id="11" name="Picture 10" descr="12822267-calendar-with-month-and-clock-on-the-white-backgroun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16866" y="4809066"/>
            <a:ext cx="1253067" cy="1253067"/>
          </a:xfrm>
          <a:prstGeom prst="rect">
            <a:avLst/>
          </a:prstGeom>
        </p:spPr>
      </p:pic>
      <p:pic>
        <p:nvPicPr>
          <p:cNvPr id="12" name="Picture 11" descr="scopebackground.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72165" y="4673600"/>
            <a:ext cx="2035702" cy="1397000"/>
          </a:xfrm>
          <a:prstGeom prst="rect">
            <a:avLst/>
          </a:prstGeom>
        </p:spPr>
      </p:pic>
    </p:spTree>
    <p:extLst>
      <p:ext uri="{BB962C8B-B14F-4D97-AF65-F5344CB8AC3E}">
        <p14:creationId xmlns:p14="http://schemas.microsoft.com/office/powerpoint/2010/main" xmlns="" val="4395242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9067" y="2912533"/>
            <a:ext cx="7941733" cy="1346200"/>
          </a:xfrm>
        </p:spPr>
        <p:txBody>
          <a:bodyPr>
            <a:normAutofit lnSpcReduction="10000"/>
          </a:bodyPr>
          <a:lstStyle/>
          <a:p>
            <a:pPr marL="800100" lvl="1" indent="-342900">
              <a:buFont typeface="+mj-lt"/>
              <a:buAutoNum type="arabicPeriod"/>
            </a:pPr>
            <a:r>
              <a:rPr lang="en-US" sz="1500" dirty="0" smtClean="0">
                <a:solidFill>
                  <a:srgbClr val="000000"/>
                </a:solidFill>
              </a:rPr>
              <a:t>Clearly define the project needs and objectives.</a:t>
            </a:r>
          </a:p>
          <a:p>
            <a:pPr marL="800100" lvl="1" indent="-342900">
              <a:buAutoNum type="arabicPeriod"/>
            </a:pPr>
            <a:r>
              <a:rPr lang="en-US" sz="1500" dirty="0" smtClean="0">
                <a:solidFill>
                  <a:srgbClr val="000000"/>
                </a:solidFill>
              </a:rPr>
              <a:t>Prepare a detailed program of the spaces needed in the project so that an accurate budget and schedule can be prepared</a:t>
            </a:r>
            <a:r>
              <a:rPr lang="en-US" sz="1500" dirty="0" smtClean="0"/>
              <a:t>.</a:t>
            </a:r>
          </a:p>
          <a:p>
            <a:pPr marL="800100" lvl="1" indent="-342900">
              <a:buFont typeface="Arial" pitchFamily="34" charset="0"/>
              <a:buAutoNum type="arabicPeriod"/>
            </a:pPr>
            <a:r>
              <a:rPr lang="en-US" sz="1500" dirty="0">
                <a:solidFill>
                  <a:srgbClr val="000000"/>
                </a:solidFill>
              </a:rPr>
              <a:t>Is anything excluded? Furniture, Finishes, Equipment</a:t>
            </a:r>
            <a:r>
              <a:rPr lang="en-US" sz="1500" dirty="0" smtClean="0">
                <a:solidFill>
                  <a:srgbClr val="000000"/>
                </a:solidFill>
              </a:rPr>
              <a:t>?</a:t>
            </a:r>
          </a:p>
          <a:p>
            <a:pPr marL="800100" lvl="1" indent="-342900">
              <a:buFont typeface="Arial" pitchFamily="34" charset="0"/>
              <a:buAutoNum type="arabicPeriod"/>
            </a:pPr>
            <a:r>
              <a:rPr lang="en-US" sz="1500" dirty="0" smtClean="0">
                <a:solidFill>
                  <a:srgbClr val="000000"/>
                </a:solidFill>
              </a:rPr>
              <a:t>A properly prepared SOW will eliminate or minimize </a:t>
            </a:r>
            <a:r>
              <a:rPr lang="en-US" sz="1500" b="1" dirty="0" smtClean="0">
                <a:solidFill>
                  <a:srgbClr val="FF0000"/>
                </a:solidFill>
              </a:rPr>
              <a:t>SCOPE CREEP</a:t>
            </a:r>
            <a:r>
              <a:rPr lang="en-US" sz="1500" dirty="0" smtClean="0">
                <a:solidFill>
                  <a:srgbClr val="000000"/>
                </a:solidFill>
              </a:rPr>
              <a:t>….</a:t>
            </a:r>
            <a:endParaRPr lang="en-US" sz="1500" dirty="0"/>
          </a:p>
          <a:p>
            <a:pPr marL="457200" lvl="1" indent="0">
              <a:buNone/>
            </a:pPr>
            <a:endParaRPr lang="en-US" sz="20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1200958" y="1727200"/>
            <a:ext cx="7197975" cy="1354217"/>
          </a:xfrm>
          <a:prstGeom prst="rect">
            <a:avLst/>
          </a:prstGeom>
          <a:noFill/>
        </p:spPr>
        <p:txBody>
          <a:bodyPr wrap="square" rtlCol="0">
            <a:spAutoFit/>
          </a:bodyPr>
          <a:lstStyle/>
          <a:p>
            <a:pPr algn="ctr"/>
            <a:r>
              <a:rPr lang="en-US" sz="3200" b="1" dirty="0" smtClean="0"/>
              <a:t>PROJECT FUNDAMENTALS</a:t>
            </a:r>
          </a:p>
          <a:p>
            <a:pPr algn="ctr"/>
            <a:r>
              <a:rPr lang="en-US" sz="3200" dirty="0" smtClean="0"/>
              <a:t>$$  </a:t>
            </a:r>
            <a:r>
              <a:rPr lang="en-US" sz="3200" b="1" dirty="0" smtClean="0">
                <a:solidFill>
                  <a:srgbClr val="FF0000"/>
                </a:solidFill>
              </a:rPr>
              <a:t>SCOPE OF WORK</a:t>
            </a:r>
            <a:r>
              <a:rPr lang="en-US" sz="3200" dirty="0" smtClean="0"/>
              <a:t>  $$</a:t>
            </a:r>
          </a:p>
          <a:p>
            <a:pPr algn="ctr"/>
            <a:endParaRPr lang="en-US" dirty="0"/>
          </a:p>
        </p:txBody>
      </p:sp>
      <p:pic>
        <p:nvPicPr>
          <p:cNvPr id="7" name="Picture 6" descr="scopebackgroun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70374" y="4258733"/>
            <a:ext cx="2967959" cy="2036762"/>
          </a:xfrm>
          <a:prstGeom prst="rect">
            <a:avLst/>
          </a:prstGeom>
        </p:spPr>
      </p:pic>
    </p:spTree>
    <p:extLst>
      <p:ext uri="{BB962C8B-B14F-4D97-AF65-F5344CB8AC3E}">
        <p14:creationId xmlns:p14="http://schemas.microsoft.com/office/powerpoint/2010/main" xmlns="" val="42682125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8" y="2506132"/>
            <a:ext cx="7145865" cy="3831167"/>
          </a:xfrm>
        </p:spPr>
        <p:txBody>
          <a:bodyPr>
            <a:normAutofit fontScale="40000" lnSpcReduction="20000"/>
          </a:bodyPr>
          <a:lstStyle/>
          <a:p>
            <a:r>
              <a:rPr lang="en-US" sz="3800" b="1" dirty="0"/>
              <a:t>Scope creep</a:t>
            </a:r>
            <a:r>
              <a:rPr lang="en-US" sz="3800" dirty="0"/>
              <a:t> </a:t>
            </a:r>
            <a:r>
              <a:rPr lang="en-US" sz="3800" dirty="0" smtClean="0"/>
              <a:t>refers </a:t>
            </a:r>
            <a:r>
              <a:rPr lang="en-US" sz="3800" dirty="0"/>
              <a:t>to uncontrolled changes or continuous growth in </a:t>
            </a:r>
            <a:r>
              <a:rPr lang="en-US" sz="3800" dirty="0" smtClean="0"/>
              <a:t>a project scope.  </a:t>
            </a:r>
            <a:r>
              <a:rPr lang="en-US" sz="3800" dirty="0"/>
              <a:t>This phenomenon can occur when the scope of a project is not properly defined, documented, or </a:t>
            </a:r>
            <a:r>
              <a:rPr lang="en-US" sz="3800" dirty="0" smtClean="0"/>
              <a:t>controlled</a:t>
            </a:r>
            <a:r>
              <a:rPr lang="en-US" sz="3800" dirty="0"/>
              <a:t> </a:t>
            </a:r>
            <a:r>
              <a:rPr lang="en-US" sz="3800" dirty="0" smtClean="0"/>
              <a:t>and results in a delayed schedule and project budget overruns</a:t>
            </a:r>
            <a:endParaRPr lang="en-US" sz="3800" dirty="0"/>
          </a:p>
          <a:p>
            <a:r>
              <a:rPr lang="en-US" sz="3800" dirty="0" smtClean="0"/>
              <a:t>Typically</a:t>
            </a:r>
            <a:r>
              <a:rPr lang="en-US" sz="3800" dirty="0"/>
              <a:t> </a:t>
            </a:r>
            <a:r>
              <a:rPr lang="en-US" sz="3800" dirty="0" smtClean="0"/>
              <a:t>it results from the project team drifting </a:t>
            </a:r>
            <a:r>
              <a:rPr lang="en-US" sz="3800" dirty="0"/>
              <a:t>away from its original purpose and scope into unplanned additions. As the scope of a project grows, more tasks must be completed within the budget and schedule originally designed for a smaller set of tasks. </a:t>
            </a:r>
            <a:r>
              <a:rPr lang="en-US" sz="3800" dirty="0" smtClean="0"/>
              <a:t>If </a:t>
            </a:r>
            <a:r>
              <a:rPr lang="en-US" sz="3800" dirty="0"/>
              <a:t>budget, resources, and schedule are increased along with the scope, the change is usually considered an acceptable addition to the project, and the term “scope creep” is not used.</a:t>
            </a:r>
          </a:p>
          <a:p>
            <a:pPr lvl="1"/>
            <a:r>
              <a:rPr lang="en-US" sz="3500" dirty="0"/>
              <a:t>Scope creep can be a result of:</a:t>
            </a:r>
          </a:p>
          <a:p>
            <a:pPr lvl="2"/>
            <a:r>
              <a:rPr lang="en-US" sz="3500" dirty="0"/>
              <a:t>poor change </a:t>
            </a:r>
            <a:r>
              <a:rPr lang="en-US" sz="3500" dirty="0" smtClean="0"/>
              <a:t>control</a:t>
            </a:r>
            <a:endParaRPr lang="en-US" sz="3500" dirty="0"/>
          </a:p>
          <a:p>
            <a:pPr lvl="2"/>
            <a:r>
              <a:rPr lang="en-US" sz="3500" dirty="0"/>
              <a:t>lack of proper initial identification of what is required to bring about the project </a:t>
            </a:r>
            <a:r>
              <a:rPr lang="en-US" sz="3500" dirty="0" smtClean="0"/>
              <a:t>objectives.</a:t>
            </a:r>
            <a:endParaRPr lang="en-US" sz="3500" dirty="0"/>
          </a:p>
          <a:p>
            <a:pPr lvl="2"/>
            <a:r>
              <a:rPr lang="en-US" sz="3500" dirty="0"/>
              <a:t>weak project </a:t>
            </a:r>
            <a:r>
              <a:rPr lang="en-US" sz="3500" dirty="0" smtClean="0"/>
              <a:t>manager.</a:t>
            </a:r>
            <a:endParaRPr lang="en-US" sz="3500" dirty="0"/>
          </a:p>
          <a:p>
            <a:pPr lvl="2"/>
            <a:r>
              <a:rPr lang="en-US" sz="3500" dirty="0"/>
              <a:t>poor </a:t>
            </a:r>
            <a:r>
              <a:rPr lang="en-US" sz="3500" dirty="0" smtClean="0"/>
              <a:t>communication between project team members.</a:t>
            </a:r>
            <a:endParaRPr lang="en-US" sz="3500" dirty="0"/>
          </a:p>
          <a:p>
            <a:pPr marL="457200" lvl="1" indent="0">
              <a:buNone/>
            </a:pPr>
            <a:endParaRPr lang="en-US" sz="3400" dirty="0"/>
          </a:p>
          <a:p>
            <a:pPr marL="457200" lvl="1" indent="0">
              <a:buNone/>
            </a:pPr>
            <a:endParaRPr lang="en-US" sz="3400" dirty="0" smtClean="0"/>
          </a:p>
        </p:txBody>
      </p:sp>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sp>
        <p:nvSpPr>
          <p:cNvPr id="2" name="TextBox 1"/>
          <p:cNvSpPr txBox="1"/>
          <p:nvPr/>
        </p:nvSpPr>
        <p:spPr>
          <a:xfrm>
            <a:off x="972358" y="1621285"/>
            <a:ext cx="7197975" cy="861774"/>
          </a:xfrm>
          <a:prstGeom prst="rect">
            <a:avLst/>
          </a:prstGeom>
          <a:noFill/>
        </p:spPr>
        <p:txBody>
          <a:bodyPr wrap="square" rtlCol="0">
            <a:spAutoFit/>
          </a:bodyPr>
          <a:lstStyle/>
          <a:p>
            <a:pPr algn="ctr"/>
            <a:r>
              <a:rPr lang="en-US" sz="3200" b="1" dirty="0" smtClean="0">
                <a:solidFill>
                  <a:srgbClr val="FF0000"/>
                </a:solidFill>
              </a:rPr>
              <a:t>WHAT IS SCOPE CREEP????</a:t>
            </a:r>
          </a:p>
          <a:p>
            <a:pPr algn="ctr"/>
            <a:endParaRPr lang="en-US" dirty="0"/>
          </a:p>
        </p:txBody>
      </p:sp>
      <p:pic>
        <p:nvPicPr>
          <p:cNvPr id="10" name="Picture 9"/>
          <p:cNvPicPr>
            <a:picLocks noChangeAspect="1"/>
          </p:cNvPicPr>
          <p:nvPr/>
        </p:nvPicPr>
        <p:blipFill>
          <a:blip r:embed="rId3" cstate="print"/>
          <a:stretch>
            <a:fillRect/>
          </a:stretch>
        </p:blipFill>
        <p:spPr>
          <a:xfrm>
            <a:off x="7652889" y="4487334"/>
            <a:ext cx="1209593" cy="1849966"/>
          </a:xfrm>
          <a:prstGeom prst="rect">
            <a:avLst/>
          </a:prstGeom>
        </p:spPr>
      </p:pic>
    </p:spTree>
    <p:extLst>
      <p:ext uri="{BB962C8B-B14F-4D97-AF65-F5344CB8AC3E}">
        <p14:creationId xmlns:p14="http://schemas.microsoft.com/office/powerpoint/2010/main" xmlns="" val="34436922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11" name="Picture 10"/>
          <p:cNvPicPr>
            <a:picLocks noChangeAspect="1"/>
          </p:cNvPicPr>
          <p:nvPr/>
        </p:nvPicPr>
        <p:blipFill>
          <a:blip r:embed="rId3" cstate="print"/>
          <a:stretch>
            <a:fillRect/>
          </a:stretch>
        </p:blipFill>
        <p:spPr>
          <a:xfrm>
            <a:off x="1378758" y="2286001"/>
            <a:ext cx="3767667" cy="2901104"/>
          </a:xfrm>
          <a:prstGeom prst="rect">
            <a:avLst/>
          </a:prstGeom>
        </p:spPr>
      </p:pic>
      <p:pic>
        <p:nvPicPr>
          <p:cNvPr id="12" name="Picture 11"/>
          <p:cNvPicPr>
            <a:picLocks noChangeAspect="1"/>
          </p:cNvPicPr>
          <p:nvPr/>
        </p:nvPicPr>
        <p:blipFill>
          <a:blip r:embed="rId4" cstate="print"/>
          <a:stretch>
            <a:fillRect/>
          </a:stretch>
        </p:blipFill>
        <p:spPr>
          <a:xfrm>
            <a:off x="5455458" y="1998132"/>
            <a:ext cx="3053541" cy="3407305"/>
          </a:xfrm>
          <a:prstGeom prst="rect">
            <a:avLst/>
          </a:prstGeom>
        </p:spPr>
      </p:pic>
    </p:spTree>
    <p:extLst>
      <p:ext uri="{BB962C8B-B14F-4D97-AF65-F5344CB8AC3E}">
        <p14:creationId xmlns:p14="http://schemas.microsoft.com/office/powerpoint/2010/main" xmlns="" val="34178004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M coat of arms no background.gif"/>
          <p:cNvPicPr>
            <a:picLocks noChangeAspect="1"/>
          </p:cNvPicPr>
          <p:nvPr/>
        </p:nvPicPr>
        <p:blipFill>
          <a:blip r:embed="rId2" cstate="print"/>
          <a:stretch>
            <a:fillRect/>
          </a:stretch>
        </p:blipFill>
        <p:spPr>
          <a:xfrm flipH="1">
            <a:off x="224583" y="126748"/>
            <a:ext cx="870860" cy="12908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a:p>
        </p:txBody>
      </p:sp>
      <p:sp>
        <p:nvSpPr>
          <p:cNvPr id="8" name="Title 14"/>
          <p:cNvSpPr txBox="1">
            <a:spLocks/>
          </p:cNvSpPr>
          <p:nvPr/>
        </p:nvSpPr>
        <p:spPr>
          <a:xfrm>
            <a:off x="1200958" y="274638"/>
            <a:ext cx="7485841" cy="1143000"/>
          </a:xfrm>
          <a:prstGeom prst="rect">
            <a:avLst/>
          </a:prstGeo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rPr>
              <a:t>Building the Kingdom</a:t>
            </a:r>
            <a:endParaRPr kumimoji="0" lang="en-US" sz="36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Gill Sans MT" pitchFamily="34" charset="0"/>
              <a:ea typeface="+mj-ea"/>
              <a:cs typeface="+mj-cs"/>
            </a:endParaRPr>
          </a:p>
        </p:txBody>
      </p:sp>
      <p:sp>
        <p:nvSpPr>
          <p:cNvPr id="9" name="TextBox 8"/>
          <p:cNvSpPr txBox="1"/>
          <p:nvPr/>
        </p:nvSpPr>
        <p:spPr>
          <a:xfrm>
            <a:off x="1442546" y="771307"/>
            <a:ext cx="6647354" cy="646331"/>
          </a:xfrm>
          <a:prstGeom prst="rect">
            <a:avLst/>
          </a:prstGeom>
          <a:noFill/>
        </p:spPr>
        <p:txBody>
          <a:bodyPr wrap="square" rtlCol="0">
            <a:spAutoFit/>
          </a:bodyPr>
          <a:lstStyle/>
          <a:p>
            <a:pPr algn="ctr"/>
            <a:r>
              <a:rPr lang="en-US" sz="3600" dirty="0" smtClean="0">
                <a:latin typeface="Freestyle Script" pitchFamily="66" charset="0"/>
              </a:rPr>
              <a:t>Building and Property Office</a:t>
            </a:r>
            <a:endParaRPr lang="en-US" sz="3600" dirty="0">
              <a:latin typeface="Freestyle Script" pitchFamily="66" charset="0"/>
            </a:endParaRPr>
          </a:p>
        </p:txBody>
      </p:sp>
      <p:pic>
        <p:nvPicPr>
          <p:cNvPr id="3" name="Picture 2"/>
          <p:cNvPicPr>
            <a:picLocks noChangeAspect="1"/>
          </p:cNvPicPr>
          <p:nvPr/>
        </p:nvPicPr>
        <p:blipFill>
          <a:blip r:embed="rId3" cstate="print"/>
          <a:stretch>
            <a:fillRect/>
          </a:stretch>
        </p:blipFill>
        <p:spPr>
          <a:xfrm>
            <a:off x="1095443" y="2322191"/>
            <a:ext cx="7366000" cy="2885878"/>
          </a:xfrm>
          <a:prstGeom prst="rect">
            <a:avLst/>
          </a:prstGeom>
        </p:spPr>
      </p:pic>
    </p:spTree>
    <p:extLst>
      <p:ext uri="{BB962C8B-B14F-4D97-AF65-F5344CB8AC3E}">
        <p14:creationId xmlns:p14="http://schemas.microsoft.com/office/powerpoint/2010/main" xmlns="" val="176786854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P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ma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688C91-EAE2-43D0-974C-FFC382B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TP030004990</Template>
  <TotalTime>2719</TotalTime>
  <Words>2023</Words>
  <Application>Microsoft Office PowerPoint</Application>
  <PresentationFormat>On-screen Show (4:3)</PresentationFormat>
  <Paragraphs>349</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TP030004990</vt:lpstr>
      <vt:lpstr>Building the Kingdom</vt:lpstr>
      <vt:lpstr>Slide 2</vt:lpstr>
      <vt:lpstr>Building the Kingdom</vt:lpstr>
      <vt:lpstr>Building the Kingdom</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Building the Kingdom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EWorley</dc:creator>
  <cp:lastModifiedBy>DPrada</cp:lastModifiedBy>
  <cp:revision>293</cp:revision>
  <cp:lastPrinted>2013-08-04T14:49:12Z</cp:lastPrinted>
  <dcterms:created xsi:type="dcterms:W3CDTF">2010-10-27T03:45:46Z</dcterms:created>
  <dcterms:modified xsi:type="dcterms:W3CDTF">2013-08-05T13:19:02Z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ies>
</file>