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3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13654BB-9900-4F05-8A0F-67BCEE89FE18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745481B-981D-4C56-8EF8-C975D9C36C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F3FB82-6D76-41A5-9BDE-19443598025D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C0AED4-70E5-4847-B44E-AC6BF626A1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F3FB82-6D76-41A5-9BDE-19443598025D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C0AED4-70E5-4847-B44E-AC6BF626A1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F3FB82-6D76-41A5-9BDE-19443598025D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C0AED4-70E5-4847-B44E-AC6BF626A1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F3FB82-6D76-41A5-9BDE-19443598025D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C0AED4-70E5-4847-B44E-AC6BF626A1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F3FB82-6D76-41A5-9BDE-19443598025D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C0AED4-70E5-4847-B44E-AC6BF626A1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F3FB82-6D76-41A5-9BDE-19443598025D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C0AED4-70E5-4847-B44E-AC6BF626A1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F3FB82-6D76-41A5-9BDE-19443598025D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C0AED4-70E5-4847-B44E-AC6BF626A1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F3FB82-6D76-41A5-9BDE-19443598025D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C0AED4-70E5-4847-B44E-AC6BF626A1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F3FB82-6D76-41A5-9BDE-19443598025D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C0AED4-70E5-4847-B44E-AC6BF626A1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F3FB82-6D76-41A5-9BDE-19443598025D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C0AED4-70E5-4847-B44E-AC6BF626A1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F3FB82-6D76-41A5-9BDE-19443598025D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C0AED4-70E5-4847-B44E-AC6BF626A1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5F3FB82-6D76-41A5-9BDE-19443598025D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EC0AED4-70E5-4847-B44E-AC6BF626A1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jguis@theadom.org" TargetMode="External"/><Relationship Id="rId2" Type="http://schemas.openxmlformats.org/officeDocument/2006/relationships/hyperlink" Target="mailto:ccalmet@theadom.or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403b@adomhealthplan.org" TargetMode="External"/><Relationship Id="rId4" Type="http://schemas.openxmlformats.org/officeDocument/2006/relationships/hyperlink" Target="mailto:carolina.uribe@unitedcp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Logos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403b Employee withholding and employer match set up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Creating the employer match </a:t>
            </a:r>
            <a:r>
              <a:rPr lang="en-US" sz="1400" dirty="0" smtClean="0"/>
              <a:t>(2 of 2)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Once you click ok, you will see your employer portion highlighted in green, finally, click save. </a:t>
            </a:r>
          </a:p>
          <a:p>
            <a:endParaRPr lang="en-US" dirty="0" smtClean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524000"/>
            <a:ext cx="7086600" cy="407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 flipV="1">
            <a:off x="3886200" y="3505200"/>
            <a:ext cx="457200" cy="1524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6172200" y="3505200"/>
            <a:ext cx="533400" cy="762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810000" y="3962400"/>
            <a:ext cx="533400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4572000" y="4191000"/>
            <a:ext cx="228600" cy="5334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429000" y="1905000"/>
            <a:ext cx="76200" cy="5334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Carlos Calmet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hlinkClick r:id="rId2"/>
              </a:rPr>
              <a:t>ccalmet@theadom.org</a:t>
            </a:r>
            <a:endParaRPr lang="en-US" sz="2000" dirty="0" smtClean="0"/>
          </a:p>
          <a:p>
            <a:r>
              <a:rPr lang="en-US" sz="2000" dirty="0" smtClean="0"/>
              <a:t>Jean Paul Guis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hlinkClick r:id="rId3"/>
              </a:rPr>
              <a:t>jguis@theadom.org</a:t>
            </a:r>
            <a:endParaRPr lang="en-US" sz="2000" dirty="0" smtClean="0"/>
          </a:p>
          <a:p>
            <a:r>
              <a:rPr lang="en-US" sz="2000" dirty="0" smtClean="0"/>
              <a:t>United Capital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hlinkClick r:id="rId4"/>
              </a:rPr>
              <a:t>carolina.uribe@unitedcp.com</a:t>
            </a:r>
            <a:endParaRPr lang="en-US" sz="2000" dirty="0" smtClean="0"/>
          </a:p>
          <a:p>
            <a:r>
              <a:rPr lang="en-US" sz="2000" dirty="0" smtClean="0"/>
              <a:t>Benefits Office – Pat Corredor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hlinkClick r:id="rId5"/>
              </a:rPr>
              <a:t>403b@adomhealthplan.org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we will go over…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Set amount should be a percentage 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You must individually calculate the employer contribution. 50% of the first 6% contributed by the employee – NEVER more than 3%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Setting up your vendor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Creating the employee deduction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Creating the employer match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Bell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up the vendor </a:t>
            </a:r>
            <a:r>
              <a:rPr lang="en-US" sz="1400" dirty="0" smtClean="0"/>
              <a:t>(1 of 3)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In the Payroll module, click payroll options, then select “Earn/Deduct Codes”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447800"/>
            <a:ext cx="6324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Arrow Connector 15"/>
          <p:cNvCxnSpPr/>
          <p:nvPr/>
        </p:nvCxnSpPr>
        <p:spPr>
          <a:xfrm flipV="1">
            <a:off x="2209800" y="1600200"/>
            <a:ext cx="381000" cy="304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3962400" y="1676400"/>
            <a:ext cx="6096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2971800" y="3048000"/>
            <a:ext cx="457200" cy="304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up the vendor </a:t>
            </a:r>
            <a:r>
              <a:rPr lang="en-US" sz="1400" dirty="0" smtClean="0"/>
              <a:t>(2 of 3)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Click on the “List” tab, scroll down to find 403(b) or TSA, and double click.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436370"/>
            <a:ext cx="6324600" cy="4050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 flipH="1">
            <a:off x="4724400" y="2286000"/>
            <a:ext cx="457200" cy="457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3352800" y="3429000"/>
            <a:ext cx="381000" cy="2286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up the vendor </a:t>
            </a:r>
            <a:r>
              <a:rPr lang="en-US" sz="1400" dirty="0" smtClean="0"/>
              <a:t>(3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Finally, simply select your vendor, and click save.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066800"/>
            <a:ext cx="6553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Arrow Connector 10"/>
          <p:cNvCxnSpPr/>
          <p:nvPr/>
        </p:nvCxnSpPr>
        <p:spPr>
          <a:xfrm flipV="1">
            <a:off x="2362200" y="2971800"/>
            <a:ext cx="457200" cy="381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438400" y="1828800"/>
            <a:ext cx="152400" cy="533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96012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Creating the employee deduction</a:t>
            </a:r>
            <a:r>
              <a:rPr lang="en-US" sz="3000" dirty="0" smtClean="0"/>
              <a:t> </a:t>
            </a:r>
            <a:r>
              <a:rPr lang="en-US" sz="1400" dirty="0" smtClean="0"/>
              <a:t>(1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Payroll module: click on “Manage Employees”, select your employee, click on tab 5 (Misc. Deductions) now you are ready to “Add” your deduction.</a:t>
            </a:r>
          </a:p>
          <a:p>
            <a:endParaRPr lang="en-US" dirty="0" smtClean="0">
              <a:solidFill>
                <a:schemeClr val="accent3">
                  <a:lumMod val="50000"/>
                </a:schemeClr>
              </a:solidFill>
              <a:latin typeface="Bell MT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905000"/>
            <a:ext cx="6705600" cy="358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6"/>
          <p:cNvCxnSpPr/>
          <p:nvPr/>
        </p:nvCxnSpPr>
        <p:spPr>
          <a:xfrm flipV="1">
            <a:off x="2362200" y="2743200"/>
            <a:ext cx="381000" cy="304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5105400" y="2438400"/>
            <a:ext cx="381000" cy="381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2743200" y="4114800"/>
            <a:ext cx="381000" cy="381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5257800"/>
            <a:ext cx="8183880" cy="685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Creating the employee deduction </a:t>
            </a:r>
            <a:r>
              <a:rPr lang="en-US" sz="1400" dirty="0" smtClean="0"/>
              <a:t>(2 of 3)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Filling out the information:</a:t>
            </a:r>
          </a:p>
          <a:p>
            <a:r>
              <a:rPr lang="en-US" u="sng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Tax Type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: Deduction Before Taxes</a:t>
            </a:r>
          </a:p>
          <a:p>
            <a:r>
              <a:rPr lang="en-US" u="sng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Deductions Tax Type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: 403(b) or TSA</a:t>
            </a:r>
          </a:p>
          <a:p>
            <a:r>
              <a:rPr lang="en-US" u="sng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Vendor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: Mass Mutual 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(In this case)</a:t>
            </a:r>
          </a:p>
          <a:p>
            <a:r>
              <a:rPr lang="en-US" u="sng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GL Acct # :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2108-0000-000 (Voluntary PR Deduction)</a:t>
            </a:r>
          </a:p>
          <a:p>
            <a:r>
              <a:rPr lang="en-US" u="sng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Deduct How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: “P” 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(Percentage)</a:t>
            </a:r>
          </a:p>
          <a:p>
            <a:r>
              <a:rPr lang="en-US" u="sng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Amount or %: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Employee’s %</a:t>
            </a:r>
          </a:p>
          <a:p>
            <a:r>
              <a:rPr lang="en-US" u="sng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Flat/Limit/Over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: “L” 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(Limit)</a:t>
            </a:r>
          </a:p>
          <a:p>
            <a:r>
              <a:rPr lang="en-US" u="sng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Maximum Amount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: This amount changes each year please check with United capital b-4  the first payroll of the year.</a:t>
            </a:r>
          </a:p>
          <a:p>
            <a:pPr>
              <a:buNone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	2013 - $17,500 for employees under 50</a:t>
            </a:r>
          </a:p>
          <a:p>
            <a:pPr>
              <a:buNone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		- $5,500 additional catch up for employees over 50</a:t>
            </a:r>
          </a:p>
          <a:p>
            <a:pPr>
              <a:buNone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		- $3,000 additional for employees employed more than 15 years</a:t>
            </a:r>
          </a:p>
          <a:p>
            <a:r>
              <a:rPr lang="en-US" u="sng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Deduct when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: Always</a:t>
            </a:r>
            <a:endParaRPr lang="en-US" i="1" dirty="0" smtClean="0">
              <a:solidFill>
                <a:schemeClr val="accent3">
                  <a:lumMod val="50000"/>
                </a:schemeClr>
              </a:solidFill>
              <a:latin typeface="Bell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96012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Creating the employee deduction </a:t>
            </a:r>
            <a:r>
              <a:rPr lang="en-US" sz="1400" dirty="0" smtClean="0"/>
              <a:t>(3 of 3)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Click ok!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  <a:sym typeface="Wingdings" pitchFamily="2" charset="2"/>
              </a:rPr>
              <a:t>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066799"/>
            <a:ext cx="6934200" cy="4343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96012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Creating the employer match </a:t>
            </a:r>
            <a:r>
              <a:rPr lang="en-US" sz="1600" dirty="0" smtClean="0"/>
              <a:t>(1 of 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Follow the same exact steps as the employee set up.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This time select the expense acct. 5154-0000-100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Select “the employer’s match” -50% of the first 6% contributed by the employee – NEVER more than 3% 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Make sure to select     Employer Contribution &amp; Cap at Employee deduction amount.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Click ok!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  <a:sym typeface="Wingdings" pitchFamily="2" charset="2"/>
              </a:rPr>
              <a:t>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ell MT" pitchFamily="18" charset="0"/>
              </a:rPr>
              <a:t> </a:t>
            </a:r>
          </a:p>
        </p:txBody>
      </p:sp>
      <p:pic>
        <p:nvPicPr>
          <p:cNvPr id="1026" name="Picture 2" descr="C:\Documents and Settings\CCalmet\Local Settings\Temporary Internet Files\Content.IE5\SE6ZDE3Z\MC900442139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2057400"/>
            <a:ext cx="204304" cy="352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177</TotalTime>
  <Words>379</Words>
  <Application>Microsoft Office PowerPoint</Application>
  <PresentationFormat>On-screen Show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Aspect</vt:lpstr>
      <vt:lpstr>Logos </vt:lpstr>
      <vt:lpstr>Things we will go over…</vt:lpstr>
      <vt:lpstr>Setting up the vendor (1 of 3)</vt:lpstr>
      <vt:lpstr>Setting up the vendor (2 of 3)</vt:lpstr>
      <vt:lpstr>Setting up the vendor (3 of 3)</vt:lpstr>
      <vt:lpstr>Creating the employee deduction (1 of 3)</vt:lpstr>
      <vt:lpstr>Creating the employee deduction (2 of 3)</vt:lpstr>
      <vt:lpstr>Creating the employee deduction (3 of 3)</vt:lpstr>
      <vt:lpstr>Creating the employer match (1 of 2)</vt:lpstr>
      <vt:lpstr>Creating the employer match (2 of 2)</vt:lpstr>
      <vt:lpstr>Contact information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Logos 403b</dc:title>
  <dc:creator>CCalmet</dc:creator>
  <cp:lastModifiedBy>MPontillo</cp:lastModifiedBy>
  <cp:revision>19</cp:revision>
  <dcterms:created xsi:type="dcterms:W3CDTF">2012-11-01T14:47:51Z</dcterms:created>
  <dcterms:modified xsi:type="dcterms:W3CDTF">2012-11-05T15:13:22Z</dcterms:modified>
</cp:coreProperties>
</file>